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72FF109-658E-4A3B-B039-6402FD39B0A7}">
  <a:tblStyle styleId="{D72FF109-658E-4A3B-B039-6402FD39B0A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8413E6CA-09AA-45E6-8EBD-36C706602695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19" name="Shape 61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833" name="Shape 83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879" name="Shape 87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속도</a:t>
            </a:r>
          </a:p>
        </p:txBody>
      </p:sp>
      <p:sp>
        <p:nvSpPr>
          <p:cNvPr id="925" name="Shape 92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속도</a:t>
            </a:r>
          </a:p>
        </p:txBody>
      </p:sp>
      <p:sp>
        <p:nvSpPr>
          <p:cNvPr id="971" name="Shape 97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4" name="Shape 14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8" name="Shape 14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7" name="Shape 15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7" name="Shape 16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5" name="Shape 17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2" name="Shape 17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속도</a:t>
            </a:r>
          </a:p>
        </p:txBody>
      </p:sp>
      <p:sp>
        <p:nvSpPr>
          <p:cNvPr id="1793" name="Shape 17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1" name="Shape 18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3" name="Shape 19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0" name="Shape 19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5" name="Shape 20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Shape 216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3" name="Shape 21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5" name="Shape 22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Shape 23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3" name="Shape 23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1" name="Shape 23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Shape 23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8" name="Shape 23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Shape 24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9" name="Shape 24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Shape 24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0" name="Shape 24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hape 25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6" name="Shape 25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Shape 26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9" name="Shape 26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Shape 26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8" name="Shape 26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Shape 27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6" name="Shape 27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Shape 28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2" name="Shape 28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Shape 29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6" name="Shape 29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Shape 29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0" name="Shape 298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Shape 30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2" name="Shape 30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Shape 31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4" name="Shape 31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6.png"/><Relationship Id="rId7" Type="http://schemas.openxmlformats.org/officeDocument/2006/relationships/image" Target="../media/image00.png"/><Relationship Id="rId8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Relationship Id="rId6" Type="http://schemas.openxmlformats.org/officeDocument/2006/relationships/image" Target="../media/image00.png"/><Relationship Id="rId7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11" Type="http://schemas.openxmlformats.org/officeDocument/2006/relationships/hyperlink" Target="ppt/slides/slide24.xml" TargetMode="External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3.png"/><Relationship Id="rId13" Type="http://schemas.openxmlformats.org/officeDocument/2006/relationships/image" Target="../media/image20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09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3" Type="http://schemas.openxmlformats.org/officeDocument/2006/relationships/image" Target="../media/image2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3" Type="http://schemas.openxmlformats.org/officeDocument/2006/relationships/image" Target="../media/image20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0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09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9.jpg"/><Relationship Id="rId5" Type="http://schemas.openxmlformats.org/officeDocument/2006/relationships/image" Target="../media/image31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9.jpg"/><Relationship Id="rId5" Type="http://schemas.openxmlformats.org/officeDocument/2006/relationships/image" Target="../media/image31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0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6.png"/><Relationship Id="rId13" Type="http://schemas.openxmlformats.org/officeDocument/2006/relationships/image" Target="../media/image50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59.png"/><Relationship Id="rId15" Type="http://schemas.openxmlformats.org/officeDocument/2006/relationships/image" Target="../media/image52.png"/><Relationship Id="rId14" Type="http://schemas.openxmlformats.org/officeDocument/2006/relationships/image" Target="../media/image49.png"/><Relationship Id="rId16" Type="http://schemas.openxmlformats.org/officeDocument/2006/relationships/image" Target="../media/image55.png"/><Relationship Id="rId5" Type="http://schemas.openxmlformats.org/officeDocument/2006/relationships/image" Target="../media/image09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8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4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6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0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8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4.png"/><Relationship Id="rId15" Type="http://schemas.openxmlformats.org/officeDocument/2006/relationships/image" Target="../media/image47.png"/><Relationship Id="rId1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03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04.png"/><Relationship Id="rId5" Type="http://schemas.openxmlformats.org/officeDocument/2006/relationships/image" Target="../media/image58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03.png"/><Relationship Id="rId8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2" Type="http://schemas.openxmlformats.org/officeDocument/2006/relationships/hyperlink" Target="https://docs.google.com/spreadsheets/d/1G1UwPQX0eLE8zLYjiMe1ro_LR_Vj0688SpyBMZfZE54/edit#gid=32718080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9.jpg"/><Relationship Id="rId5" Type="http://schemas.openxmlformats.org/officeDocument/2006/relationships/image" Target="../media/image31.jp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03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6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6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1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03.png"/><Relationship Id="rId8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03.png"/><Relationship Id="rId8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5.pn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57.png"/><Relationship Id="rId15" Type="http://schemas.openxmlformats.org/officeDocument/2006/relationships/image" Target="../media/image04.png"/><Relationship Id="rId1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09.png"/><Relationship Id="rId7" Type="http://schemas.openxmlformats.org/officeDocument/2006/relationships/image" Target="../media/image13.png"/><Relationship Id="rId8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17.png"/><Relationship Id="rId6" Type="http://schemas.openxmlformats.org/officeDocument/2006/relationships/image" Target="../media/image09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3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5.png"/><Relationship Id="rId1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7" Type="http://schemas.openxmlformats.org/officeDocument/2006/relationships/image" Target="../media/image61.png"/><Relationship Id="rId16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18" Type="http://schemas.openxmlformats.org/officeDocument/2006/relationships/image" Target="../media/image62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03.png"/><Relationship Id="rId8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51.png"/><Relationship Id="rId14" Type="http://schemas.openxmlformats.org/officeDocument/2006/relationships/image" Target="../media/image6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16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16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17" Type="http://schemas.openxmlformats.org/officeDocument/2006/relationships/image" Target="../media/image19.png"/><Relationship Id="rId16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16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6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09.png"/><Relationship Id="rId15" Type="http://schemas.openxmlformats.org/officeDocument/2006/relationships/image" Target="../media/image51.png"/><Relationship Id="rId14" Type="http://schemas.openxmlformats.org/officeDocument/2006/relationships/image" Target="../media/image64.png"/><Relationship Id="rId17" Type="http://schemas.openxmlformats.org/officeDocument/2006/relationships/image" Target="../media/image59.png"/><Relationship Id="rId16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reds3qKLX_VAIl93IEC2Z6Psk1Uc3HUmUP-ZoLAgGhg/edit#gid=35762540" TargetMode="External"/><Relationship Id="rId4" Type="http://schemas.openxmlformats.org/officeDocument/2006/relationships/hyperlink" Target="https://docs.google.com/spreadsheets/d/11zKcUVFcG88rSzegcNtn4taoaTdwtH_1y-vJ-xk9zA4/edit#gid=2065366463" TargetMode="External"/><Relationship Id="rId5" Type="http://schemas.openxmlformats.org/officeDocument/2006/relationships/hyperlink" Target="https://docs.google.com/spreadsheets/d/1gSBzTJLauvCFZqz5WOpZ4AVhxNznA_Wu5McVG9iAkG4/edit#gid=31144122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3957632" y="2270216"/>
            <a:ext cx="4374916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아카데미</a:t>
            </a:r>
          </a:p>
        </p:txBody>
      </p:sp>
      <p:sp>
        <p:nvSpPr>
          <p:cNvPr id="89" name="Shape 89"/>
          <p:cNvSpPr/>
          <p:nvPr/>
        </p:nvSpPr>
        <p:spPr>
          <a:xfrm>
            <a:off x="4736692" y="3727037"/>
            <a:ext cx="2569541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기본 아이콘 설명 2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272706" y="523783"/>
            <a:ext cx="402399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1" name="Shape 161"/>
          <p:cNvSpPr txBox="1"/>
          <p:nvPr/>
        </p:nvSpPr>
        <p:spPr>
          <a:xfrm>
            <a:off x="272708" y="3591687"/>
            <a:ext cx="4229689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중, 클릭 시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3971948"/>
            <a:ext cx="2114844" cy="2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438" y="5204083"/>
            <a:ext cx="595311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112" y="5237421"/>
            <a:ext cx="501626" cy="5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579587" y="5535989"/>
            <a:ext cx="807965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가속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387550" y="3971948"/>
            <a:ext cx="9804448" cy="1713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중에 나오는 정보입니다.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 메뉴로 세부정보, 즉시 완료, 연구 가속을 갖습니다.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세부정보에서 연구를 취소할 수 있으며, 최소하게 되면 소모된 자원을 일정량 돌려받습니다.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돌려 받는 수치는 데이터 테이블에 명시된 수치를 기준으로 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시간을 줄이는 것에 소모된 가속 아이템은 돌려받지 않습니다.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시간은 무료 시간에 해당되지 않습니다.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706" y="1104437"/>
            <a:ext cx="2114844" cy="2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72707" y="725991"/>
            <a:ext cx="4229689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내, 아카데미 클릭 시.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387550" y="1106250"/>
            <a:ext cx="9804448" cy="2191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무료 시간일 때 나오는 정보입니다.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클릭하면 즉시 완료됩니다.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연구는 무료 시간에 적용되지 않습니다.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500" y="4959350"/>
            <a:ext cx="222250" cy="2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4882" y="4972050"/>
            <a:ext cx="178059" cy="178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기본 아이콘 설명 3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272706" y="523783"/>
            <a:ext cx="402399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1104437"/>
            <a:ext cx="2114844" cy="2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72707" y="725991"/>
            <a:ext cx="4229689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연맹원에게 지원을 요청할 때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611" y="1237444"/>
            <a:ext cx="673884" cy="7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141" y="1295400"/>
            <a:ext cx="518822" cy="51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2387550" y="1106250"/>
            <a:ext cx="9804448" cy="2191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중일 때, 나오는 정보입니다.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 아이콘을 터치하면 연맹에 도움 요청을 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 요청에 응답한 연맹원 수만큼 연구 진행 시간이 줄어듭니다. 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356" y="2688431"/>
            <a:ext cx="330992" cy="30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52" y="2724149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00" y="703268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279996" y="703268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98854" y="1045825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93" name="Shape 193"/>
          <p:cNvSpPr/>
          <p:nvPr/>
        </p:nvSpPr>
        <p:spPr>
          <a:xfrm>
            <a:off x="306173" y="4804428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94" name="Shape 194"/>
          <p:cNvSpPr/>
          <p:nvPr/>
        </p:nvSpPr>
        <p:spPr>
          <a:xfrm>
            <a:off x="697943" y="731114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281" y="768654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702" y="780781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8211" y="777985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3674" y="768654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936945" y="770372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0" name="Shape 200"/>
          <p:cNvSpPr/>
          <p:nvPr/>
        </p:nvSpPr>
        <p:spPr>
          <a:xfrm>
            <a:off x="1593195" y="76415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1" name="Shape 201"/>
          <p:cNvSpPr/>
          <p:nvPr/>
        </p:nvSpPr>
        <p:spPr>
          <a:xfrm>
            <a:off x="2296103" y="77658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2" name="Shape 202"/>
          <p:cNvSpPr/>
          <p:nvPr/>
        </p:nvSpPr>
        <p:spPr>
          <a:xfrm>
            <a:off x="2989690" y="7610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03" name="Shape 203"/>
          <p:cNvCxnSpPr/>
          <p:nvPr/>
        </p:nvCxnSpPr>
        <p:spPr>
          <a:xfrm>
            <a:off x="488212" y="1021108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04" name="Shape 204"/>
          <p:cNvGrpSpPr/>
          <p:nvPr/>
        </p:nvGrpSpPr>
        <p:grpSpPr>
          <a:xfrm>
            <a:off x="375068" y="1606664"/>
            <a:ext cx="3020086" cy="2920326"/>
            <a:chOff x="1007929" y="1735975"/>
            <a:chExt cx="3020086" cy="2920326"/>
          </a:xfrm>
        </p:grpSpPr>
        <p:sp>
          <p:nvSpPr>
            <p:cNvPr id="205" name="Shape 20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09" name="Shape 20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15" name="Shape 215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19" name="Shape 21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0" name="Shape 220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Shape 227"/>
          <p:cNvSpPr/>
          <p:nvPr/>
        </p:nvSpPr>
        <p:spPr>
          <a:xfrm>
            <a:off x="513572" y="6400280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28" name="Shape 228"/>
          <p:cNvSpPr/>
          <p:nvPr/>
        </p:nvSpPr>
        <p:spPr>
          <a:xfrm>
            <a:off x="4051710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29" name="Shape 229"/>
          <p:cNvSpPr/>
          <p:nvPr/>
        </p:nvSpPr>
        <p:spPr>
          <a:xfrm>
            <a:off x="4185571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30" name="Shape 230"/>
          <p:cNvSpPr/>
          <p:nvPr/>
        </p:nvSpPr>
        <p:spPr>
          <a:xfrm>
            <a:off x="3981651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건설 중 사용가능 (1.건설 가속 아이템, 2.일반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연구 중 사용가능 (1.연구 가속 아이템, 2.일반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31" name="Shape 231"/>
          <p:cNvCxnSpPr>
            <a:stCxn id="220" idx="3"/>
            <a:endCxn id="229" idx="1"/>
          </p:cNvCxnSpPr>
          <p:nvPr/>
        </p:nvCxnSpPr>
        <p:spPr>
          <a:xfrm flipH="1" rot="10800000">
            <a:off x="3218267" y="1017667"/>
            <a:ext cx="967200" cy="112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2" name="Shape 232"/>
          <p:cNvSpPr/>
          <p:nvPr/>
        </p:nvSpPr>
        <p:spPr>
          <a:xfrm>
            <a:off x="1535636" y="2409883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76235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34" name="Shape 234"/>
          <p:cNvCxnSpPr>
            <a:stCxn id="207" idx="3"/>
            <a:endCxn id="233" idx="1"/>
          </p:cNvCxnSpPr>
          <p:nvPr/>
        </p:nvCxnSpPr>
        <p:spPr>
          <a:xfrm flipH="1" rot="10800000">
            <a:off x="3343466" y="3672353"/>
            <a:ext cx="632700" cy="15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4051710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36" name="Shape 236"/>
          <p:cNvCxnSpPr>
            <a:stCxn id="208" idx="3"/>
            <a:endCxn id="235" idx="1"/>
          </p:cNvCxnSpPr>
          <p:nvPr/>
        </p:nvCxnSpPr>
        <p:spPr>
          <a:xfrm>
            <a:off x="2532633" y="4230559"/>
            <a:ext cx="1519200" cy="242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7" name="Shape 237"/>
          <p:cNvCxnSpPr>
            <a:stCxn id="205" idx="0"/>
            <a:endCxn id="228" idx="1"/>
          </p:cNvCxnSpPr>
          <p:nvPr/>
        </p:nvCxnSpPr>
        <p:spPr>
          <a:xfrm flipH="1" rot="10800000">
            <a:off x="1885111" y="454664"/>
            <a:ext cx="2166600" cy="1152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8" name="Shape 238"/>
          <p:cNvCxnSpPr>
            <a:endCxn id="230" idx="1"/>
          </p:cNvCxnSpPr>
          <p:nvPr/>
        </p:nvCxnSpPr>
        <p:spPr>
          <a:xfrm flipH="1" rot="10800000">
            <a:off x="3070551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4088230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Shape 240"/>
          <p:cNvCxnSpPr>
            <a:stCxn id="235" idx="3"/>
            <a:endCxn id="239" idx="3"/>
          </p:cNvCxnSpPr>
          <p:nvPr/>
        </p:nvCxnSpPr>
        <p:spPr>
          <a:xfrm flipH="1">
            <a:off x="7015838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1" name="Shape 241"/>
          <p:cNvSpPr/>
          <p:nvPr/>
        </p:nvSpPr>
        <p:spPr>
          <a:xfrm>
            <a:off x="485830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 사용</a:t>
            </a:r>
          </a:p>
        </p:txBody>
      </p:sp>
      <p:cxnSp>
        <p:nvCxnSpPr>
          <p:cNvPr id="243" name="Shape 243"/>
          <p:cNvCxnSpPr/>
          <p:nvPr/>
        </p:nvCxnSpPr>
        <p:spPr>
          <a:xfrm>
            <a:off x="272706" y="523783"/>
            <a:ext cx="276877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2" name="Shape 252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3" name="Shape 253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59" name="Shape 259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0" name="Shape 260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1" name="Shape 261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3" name="Shape 263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64" name="Shape 264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68" name="Shape 2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Shape 2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Shape 271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74" name="Shape 274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78" name="Shape 278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9" name="Shape 279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33599" y="1761002"/>
              <a:ext cx="9444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연구 중…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Shape 286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Shape 288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89" name="Shape 289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291" name="Shape 291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Shape 292"/>
          <p:cNvCxnSpPr>
            <a:stCxn id="291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3" name="Shape 293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키패드 처리</a:t>
            </a:r>
          </a:p>
        </p:txBody>
      </p:sp>
      <p:cxnSp>
        <p:nvCxnSpPr>
          <p:cNvPr id="294" name="Shape 294"/>
          <p:cNvCxnSpPr/>
          <p:nvPr/>
        </p:nvCxnSpPr>
        <p:spPr>
          <a:xfrm>
            <a:off x="272706" y="523783"/>
            <a:ext cx="276877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3" name="Shape 303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4" name="Shape 304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0" name="Shape 310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1" name="Shape 311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2" name="Shape 312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13" name="Shape 313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14" name="Shape 314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15" name="Shape 31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19" name="Shape 3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Shape 322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25" name="Shape 325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29" name="Shape 32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30" name="Shape 330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Shape 337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38" name="Shape 338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</p:txBody>
      </p:sp>
      <p:cxnSp>
        <p:nvCxnSpPr>
          <p:cNvPr id="340" name="Shape 340"/>
          <p:cNvCxnSpPr>
            <a:stCxn id="317" idx="3"/>
            <a:endCxn id="339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1" name="Shape 341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 개수 셋팅</a:t>
            </a:r>
          </a:p>
        </p:txBody>
      </p:sp>
      <p:cxnSp>
        <p:nvCxnSpPr>
          <p:cNvPr id="342" name="Shape 342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914" y="1965205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2" name="Shape 352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3" name="Shape 353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57" name="Shape 357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60" name="Shape 360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361" name="Shape 361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005" y="37348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4551901" y="377400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367" name="Shape 367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8" name="Shape 368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9" name="Shape 369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70" name="Shape 370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1" name="Shape 371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2" name="Shape 372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73" name="Shape 373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4" name="Shape 374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75" name="Shape 3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3" name="Shape 383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4" name="Shape 384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5" name="Shape 385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7" name="Shape 387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90" name="Shape 390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91" name="Shape 391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grpSp>
        <p:nvGrpSpPr>
          <p:cNvPr id="397" name="Shape 397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398" name="Shape 398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Unlock되는 연구에 대한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스크롤 및 터치로 연구 내용 좌/우 이동</a:t>
              </a:r>
            </a:p>
          </p:txBody>
        </p:sp>
        <p:cxnSp>
          <p:nvCxnSpPr>
            <p:cNvPr id="399" name="Shape 399"/>
            <p:cNvCxnSpPr>
              <a:stCxn id="398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00" name="Shape 400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01" name="Shape 401"/>
          <p:cNvCxnSpPr>
            <a:stCxn id="400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2" name="Shape 402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3" name="Shape 403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406" name="Shape 406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9" name="Shape 409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0" name="Shape 410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114" y="42884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4555010" y="4327621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413" name="Shape 413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4" name="Shape 414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5" name="Shape 415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16" name="Shape 416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7" name="Shape 417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18" name="Shape 418"/>
          <p:cNvCxnSpPr>
            <a:stCxn id="417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19" name="Shape 419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20" name="Shape 420"/>
          <p:cNvCxnSpPr>
            <a:stCxn id="419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21" name="Shape 421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22" name="Shape 422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23" name="Shape 423"/>
            <p:cNvCxnSpPr>
              <a:stCxn id="422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24" name="Shape 424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25" name="Shape 425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26" name="Shape 426"/>
            <p:cNvCxnSpPr>
              <a:stCxn id="425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27" name="Shape 427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28" name="Shape 428"/>
          <p:cNvCxnSpPr>
            <a:stCxn id="427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9" name="Shape 429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30" name="Shape 430"/>
          <p:cNvCxnSpPr>
            <a:stCxn id="429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1" name="Shape 431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32" name="Shape 432"/>
          <p:cNvCxnSpPr>
            <a:stCxn id="431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3" name="Shape 433"/>
          <p:cNvSpPr/>
          <p:nvPr/>
        </p:nvSpPr>
        <p:spPr>
          <a:xfrm>
            <a:off x="4717244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434" name="Shape 434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5" name="Shape 435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36" name="Shape 436"/>
          <p:cNvGrpSpPr/>
          <p:nvPr/>
        </p:nvGrpSpPr>
        <p:grpSpPr>
          <a:xfrm>
            <a:off x="5964589" y="1773638"/>
            <a:ext cx="1130021" cy="1001679"/>
            <a:chOff x="5964589" y="1773638"/>
            <a:chExt cx="1130021" cy="1001679"/>
          </a:xfrm>
        </p:grpSpPr>
        <p:pic>
          <p:nvPicPr>
            <p:cNvPr id="437" name="Shape 4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70744" y="1773638"/>
              <a:ext cx="958095" cy="95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 txBox="1"/>
            <p:nvPr/>
          </p:nvSpPr>
          <p:spPr>
            <a:xfrm>
              <a:off x="6166189" y="2544485"/>
              <a:ext cx="790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건축술 Lv.1</a:t>
              </a:r>
            </a:p>
          </p:txBody>
        </p:sp>
        <p:sp>
          <p:nvSpPr>
            <p:cNvPr id="439" name="Shape 439"/>
            <p:cNvSpPr/>
            <p:nvPr/>
          </p:nvSpPr>
          <p:spPr>
            <a:xfrm rot="-5400000">
              <a:off x="5908584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 rot="5400000">
              <a:off x="6915483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Shape 441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정보</a:t>
            </a:r>
          </a:p>
        </p:txBody>
      </p:sp>
      <p:cxnSp>
        <p:nvCxnSpPr>
          <p:cNvPr id="442" name="Shape 442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33367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51" name="Shape 451"/>
          <p:cNvSpPr/>
          <p:nvPr/>
        </p:nvSpPr>
        <p:spPr>
          <a:xfrm>
            <a:off x="1443145" y="1072554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아카데미</a:t>
            </a:r>
          </a:p>
        </p:txBody>
      </p:sp>
      <p:sp>
        <p:nvSpPr>
          <p:cNvPr id="452" name="Shape 452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Shape 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8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/>
          <p:nvPr/>
        </p:nvSpPr>
        <p:spPr>
          <a:xfrm>
            <a:off x="3452475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아카데미</a:t>
            </a:r>
          </a:p>
        </p:txBody>
      </p:sp>
      <p:cxnSp>
        <p:nvCxnSpPr>
          <p:cNvPr id="458" name="Shape 458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9" name="Shape 459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60" name="Shape 460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1" name="Shape 461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2" name="Shape 462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63" name="Shape 463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4" name="Shape 464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5" name="Shape 4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70" name="Shape 470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1" name="Shape 471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2" name="Shape 472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5434010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아카데미</a:t>
            </a:r>
          </a:p>
        </p:txBody>
      </p:sp>
      <p:sp>
        <p:nvSpPr>
          <p:cNvPr id="475" name="Shape 475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76" name="Shape 476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7" name="Shape 477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8" name="Shape 4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7415546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아카데미</a:t>
            </a:r>
          </a:p>
        </p:txBody>
      </p:sp>
      <p:sp>
        <p:nvSpPr>
          <p:cNvPr id="483" name="Shape 483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5" name="Shape 485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86" name="Shape 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2" name="Shape 492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3" name="Shape 493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94" name="Shape 494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95" name="Shape 495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6" name="Shape 496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7" name="Shape 497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0" name="Shape 500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1" name="Shape 501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03" name="Shape 503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4" name="Shape 504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05" name="Shape 5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8" name="Shape 508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9" name="Shape 509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10" name="Shape 510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11" name="Shape 511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12" name="Shape 512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13" name="Shape 513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체크</a:t>
            </a:r>
          </a:p>
        </p:txBody>
      </p:sp>
      <p:cxnSp>
        <p:nvCxnSpPr>
          <p:cNvPr id="514" name="Shape 514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203" y="1935775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4" name="Shape 524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5" name="Shape 525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29" name="Shape 529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32" name="Shape 532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533" name="Shape 533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7" name="Shape 537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8" name="Shape 538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0" name="Shape 540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1" name="Shape 5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8" name="Shape 548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9" name="Shape 549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0" name="Shape 550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51" name="Shape 551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2" name="Shape 552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55" name="Shape 555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56" name="Shape 556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Shape 560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1" name="Shape 561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564" name="Shape 56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5" name="Shape 56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66" name="Shape 56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7" name="Shape 56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8" name="Shape 568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70" name="Shape 570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/>
          <p:nvPr/>
        </p:nvSpPr>
        <p:spPr>
          <a:xfrm>
            <a:off x="4565157" y="3795723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573" name="Shape 573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74" name="Shape 574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5" name="Shape 575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76" name="Shape 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Shape 577"/>
          <p:cNvCxnSpPr>
            <a:stCxn id="568" idx="3"/>
            <a:endCxn id="527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78" name="Shape 578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79" name="Shape 579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아카데미를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Shape 581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82" name="Shape 5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84" name="Shape 584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85" name="Shape 585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아카데미 건설 완료</a:t>
            </a:r>
          </a:p>
        </p:txBody>
      </p:sp>
      <p:cxnSp>
        <p:nvCxnSpPr>
          <p:cNvPr id="586" name="Shape 586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7" name="Shape 587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8" name="Shape 588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89" name="Shape 589"/>
          <p:cNvCxnSpPr>
            <a:endCxn id="529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0" name="Shape 590"/>
          <p:cNvSpPr/>
          <p:nvPr/>
        </p:nvSpPr>
        <p:spPr>
          <a:xfrm>
            <a:off x="4763898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591" name="Shape 591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2" name="Shape 592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3" name="Shape 5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Shape 595"/>
          <p:cNvCxnSpPr>
            <a:stCxn id="533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6" name="Shape 596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441" y="2079347"/>
            <a:ext cx="1247895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02" name="Shape 602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05" name="Shape 605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Shape 6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08" name="Shape 608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grpSp>
        <p:nvGrpSpPr>
          <p:cNvPr id="609" name="Shape 609"/>
          <p:cNvGrpSpPr/>
          <p:nvPr/>
        </p:nvGrpSpPr>
        <p:grpSpPr>
          <a:xfrm>
            <a:off x="5964589" y="1773638"/>
            <a:ext cx="1130021" cy="1001679"/>
            <a:chOff x="5964589" y="1773638"/>
            <a:chExt cx="1130021" cy="1001679"/>
          </a:xfrm>
        </p:grpSpPr>
        <p:pic>
          <p:nvPicPr>
            <p:cNvPr id="610" name="Shape 6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70744" y="1773638"/>
              <a:ext cx="958095" cy="95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 txBox="1"/>
            <p:nvPr/>
          </p:nvSpPr>
          <p:spPr>
            <a:xfrm>
              <a:off x="6166189" y="2544485"/>
              <a:ext cx="790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건축술 Lv.1</a:t>
              </a:r>
            </a:p>
          </p:txBody>
        </p:sp>
        <p:sp>
          <p:nvSpPr>
            <p:cNvPr id="612" name="Shape 612"/>
            <p:cNvSpPr/>
            <p:nvPr/>
          </p:nvSpPr>
          <p:spPr>
            <a:xfrm rot="-5400000">
              <a:off x="5908584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 rot="5400000">
              <a:off x="6915483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Shape 61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팝업</a:t>
            </a:r>
          </a:p>
        </p:txBody>
      </p:sp>
      <p:cxnSp>
        <p:nvCxnSpPr>
          <p:cNvPr id="615" name="Shape 615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Shape 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5" name="Shape 625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6" name="Shape 626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30" name="Shape 630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33" name="Shape 633"/>
          <p:cNvSpPr/>
          <p:nvPr/>
        </p:nvSpPr>
        <p:spPr>
          <a:xfrm>
            <a:off x="1189295" y="3199352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634" name="Shape 634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Shape 637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8" name="Shape 638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9" name="Shape 639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1" name="Shape 641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42" name="Shape 6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9" name="Shape 649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0" name="Shape 650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1" name="Shape 651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52" name="Shape 652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3" name="Shape 653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56" name="Shape 656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57" name="Shape 657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60" name="Shape 6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Shape 661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2" name="Shape 662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Shape 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2696677" y="375855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665" name="Shape 665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6" name="Shape 666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67" name="Shape 667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8" name="Shape 668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9" name="Shape 669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Shape 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1221883" y="3767148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672" name="Shape 672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4" name="Shape 674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5" name="Shape 6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8" name="Shape 678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9" name="Shape 6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Shape 681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82" name="Shape 682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아카데미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86" name="Shape 686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87" name="Shape 687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88" name="Shape 688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grpSp>
        <p:nvGrpSpPr>
          <p:cNvPr id="690" name="Shape 690"/>
          <p:cNvGrpSpPr/>
          <p:nvPr/>
        </p:nvGrpSpPr>
        <p:grpSpPr>
          <a:xfrm>
            <a:off x="2582400" y="1729118"/>
            <a:ext cx="1130021" cy="1001679"/>
            <a:chOff x="5964589" y="1773638"/>
            <a:chExt cx="1130021" cy="1001679"/>
          </a:xfrm>
        </p:grpSpPr>
        <p:pic>
          <p:nvPicPr>
            <p:cNvPr id="691" name="Shape 69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070744" y="1773638"/>
              <a:ext cx="958095" cy="95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Shape 692"/>
            <p:cNvSpPr txBox="1"/>
            <p:nvPr/>
          </p:nvSpPr>
          <p:spPr>
            <a:xfrm>
              <a:off x="6166189" y="2544485"/>
              <a:ext cx="790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건축술 Lv.1</a:t>
              </a:r>
            </a:p>
          </p:txBody>
        </p:sp>
        <p:sp>
          <p:nvSpPr>
            <p:cNvPr id="693" name="Shape 693"/>
            <p:cNvSpPr/>
            <p:nvPr/>
          </p:nvSpPr>
          <p:spPr>
            <a:xfrm rot="-5400000">
              <a:off x="5908584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 rot="5400000">
              <a:off x="6915483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Shape 695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건설망치 추가 구입</a:t>
            </a:r>
          </a:p>
        </p:txBody>
      </p:sp>
      <p:cxnSp>
        <p:nvCxnSpPr>
          <p:cNvPr id="696" name="Shape 696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6" name="Shape 706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7" name="Shape 707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11" name="Shape 711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14" name="Shape 714"/>
          <p:cNvSpPr/>
          <p:nvPr/>
        </p:nvSpPr>
        <p:spPr>
          <a:xfrm>
            <a:off x="1189295" y="3199352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715" name="Shape 715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17" name="Shape 7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Shape 718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9" name="Shape 719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0" name="Shape 720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21" name="Shape 721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2" name="Shape 722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23" name="Shape 7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0" name="Shape 730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1" name="Shape 731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2" name="Shape 732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33" name="Shape 733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4" name="Shape 734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37" name="Shape 737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38" name="Shape 738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Shape 742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3" name="Shape 743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2696677" y="375855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cxnSp>
        <p:nvCxnSpPr>
          <p:cNvPr id="746" name="Shape 746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7" name="Shape 747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48" name="Shape 748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9" name="Shape 749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0" name="Shape 750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Shape 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/>
          <p:nvPr/>
        </p:nvSpPr>
        <p:spPr>
          <a:xfrm>
            <a:off x="1221883" y="3767148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아카데미</a:t>
            </a:r>
          </a:p>
        </p:txBody>
      </p:sp>
      <p:sp>
        <p:nvSpPr>
          <p:cNvPr id="753" name="Shape 753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54" name="Shape 754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5" name="Shape 755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6" name="Shape 7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758" name="Shape 758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9" name="Shape 759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60" name="Shape 7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>
            <a:stCxn id="735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3" name="Shape 763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아카데미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7" name="Shape 767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68" name="Shape 768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69" name="Shape 769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71" name="Shape 771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아카데미를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3" name="Shape 773"/>
          <p:cNvCxnSpPr>
            <a:stCxn id="771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74" name="Shape 7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6" name="Shape 776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77" name="Shape 777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8" name="Shape 778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82" name="Shape 782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83" name="Shape 7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84" name="Shape 784"/>
          <p:cNvCxnSpPr>
            <a:stCxn id="783" idx="1"/>
            <a:endCxn id="778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85" name="Shape 785"/>
          <p:cNvCxnSpPr>
            <a:stCxn id="783" idx="1"/>
            <a:endCxn id="771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86" name="Shape 786"/>
          <p:cNvCxnSpPr>
            <a:stCxn id="783" idx="1"/>
            <a:endCxn id="763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grpSp>
        <p:nvGrpSpPr>
          <p:cNvPr id="787" name="Shape 787"/>
          <p:cNvGrpSpPr/>
          <p:nvPr/>
        </p:nvGrpSpPr>
        <p:grpSpPr>
          <a:xfrm>
            <a:off x="2582400" y="1729118"/>
            <a:ext cx="1130021" cy="1001679"/>
            <a:chOff x="5964589" y="1773638"/>
            <a:chExt cx="1130021" cy="1001679"/>
          </a:xfrm>
        </p:grpSpPr>
        <p:pic>
          <p:nvPicPr>
            <p:cNvPr id="788" name="Shape 78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70744" y="1773638"/>
              <a:ext cx="958095" cy="958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9" name="Shape 789"/>
            <p:cNvSpPr txBox="1"/>
            <p:nvPr/>
          </p:nvSpPr>
          <p:spPr>
            <a:xfrm>
              <a:off x="6166189" y="2544485"/>
              <a:ext cx="7906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건축술 Lv.1</a:t>
              </a:r>
            </a:p>
          </p:txBody>
        </p:sp>
        <p:sp>
          <p:nvSpPr>
            <p:cNvPr id="790" name="Shape 790"/>
            <p:cNvSpPr/>
            <p:nvPr/>
          </p:nvSpPr>
          <p:spPr>
            <a:xfrm rot="-5400000">
              <a:off x="5908584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 rot="5400000">
              <a:off x="6915483" y="2191328"/>
              <a:ext cx="235132" cy="12312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Shape 792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골드 부족 팝업</a:t>
            </a:r>
          </a:p>
        </p:txBody>
      </p:sp>
      <p:cxnSp>
        <p:nvCxnSpPr>
          <p:cNvPr id="793" name="Shape 793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6717" y="275754"/>
            <a:ext cx="11920615" cy="4928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2016.04.11 초안작성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2016.08.05 고도화 -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 08 23 내용 수정 –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 08 26 내용 수정 –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 08 29 내용 수정 –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 08 29 기능 정의 부분 수정 –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2016 09 19 연구 즉시 완료 부분 수정 - Chris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V1.7 – 2016 09 19 과학기술 연구 진행 중, 호출되는 팝업 UI 추가 Chris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V1.8 – 2016 09 26 스트링 데이터 참고 슬라이드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V2.0 – 2016 09 30 과학기술 UI 변경 및, 과학기술 개수 및 백분률에 대한 기능 정의 추가 ( 기능 정의 1 및 UI 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V2.1 – 2016 10 12 스트링 데이터 수정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V2.2 –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V2.3 – 2016 11 08 조건을 충족하지 못했을 때, 조건에 따라 화면이동하는 과정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V2.4 – 2016 11 09 V2.3 에 대한 내용의 UI 추가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세부정보 1</a:t>
            </a:r>
          </a:p>
        </p:txBody>
      </p:sp>
      <p:cxnSp>
        <p:nvCxnSpPr>
          <p:cNvPr id="799" name="Shape 799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00" name="Shape 8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797"/>
            <a:ext cx="3120193" cy="556787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/>
          <p:nvPr/>
        </p:nvSpPr>
        <p:spPr>
          <a:xfrm>
            <a:off x="344867" y="3734685"/>
            <a:ext cx="2994952" cy="1789815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22558" y="4032935"/>
            <a:ext cx="285530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업그레이드로 새로운 연구를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추가할 수 있습니다.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0842" y="5058589"/>
            <a:ext cx="2575530" cy="1586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Shape 804"/>
          <p:cNvCxnSpPr>
            <a:endCxn id="803" idx="1"/>
          </p:cNvCxnSpPr>
          <p:nvPr/>
        </p:nvCxnSpPr>
        <p:spPr>
          <a:xfrm>
            <a:off x="3277942" y="5851649"/>
            <a:ext cx="9129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5" name="Shape 805"/>
          <p:cNvSpPr/>
          <p:nvPr/>
        </p:nvSpPr>
        <p:spPr>
          <a:xfrm>
            <a:off x="3685885" y="1980633"/>
            <a:ext cx="4429414" cy="4201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아카데미에 대한 정보 내용을 확인 할 수 있습니다</a:t>
            </a:r>
          </a:p>
        </p:txBody>
      </p:sp>
      <p:cxnSp>
        <p:nvCxnSpPr>
          <p:cNvPr id="806" name="Shape 806"/>
          <p:cNvCxnSpPr>
            <a:stCxn id="805" idx="1"/>
          </p:cNvCxnSpPr>
          <p:nvPr/>
        </p:nvCxnSpPr>
        <p:spPr>
          <a:xfrm rot="10800000">
            <a:off x="3138685" y="2163416"/>
            <a:ext cx="547200" cy="27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7" name="Shape 807"/>
          <p:cNvSpPr/>
          <p:nvPr/>
        </p:nvSpPr>
        <p:spPr>
          <a:xfrm>
            <a:off x="4050053" y="2849284"/>
            <a:ext cx="4940769" cy="42016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물음표 클릭 시 세부 정보에 대한 도움말 내용이 나오게 되어집니다</a:t>
            </a:r>
          </a:p>
        </p:txBody>
      </p:sp>
      <p:cxnSp>
        <p:nvCxnSpPr>
          <p:cNvPr id="808" name="Shape 808"/>
          <p:cNvCxnSpPr>
            <a:stCxn id="807" idx="1"/>
          </p:cNvCxnSpPr>
          <p:nvPr/>
        </p:nvCxnSpPr>
        <p:spPr>
          <a:xfrm flipH="1">
            <a:off x="3221153" y="3059368"/>
            <a:ext cx="828900" cy="5105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9" name="Shape 809"/>
          <p:cNvSpPr/>
          <p:nvPr/>
        </p:nvSpPr>
        <p:spPr>
          <a:xfrm>
            <a:off x="3920875" y="3912389"/>
            <a:ext cx="5069949" cy="63255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레벨과 다음 레벨에 대한 정보를 따로 표기하지 않습니다.</a:t>
            </a:r>
          </a:p>
        </p:txBody>
      </p:sp>
      <p:cxnSp>
        <p:nvCxnSpPr>
          <p:cNvPr id="810" name="Shape 810"/>
          <p:cNvCxnSpPr>
            <a:stCxn id="809" idx="1"/>
          </p:cNvCxnSpPr>
          <p:nvPr/>
        </p:nvCxnSpPr>
        <p:spPr>
          <a:xfrm flipH="1">
            <a:off x="3138775" y="4228668"/>
            <a:ext cx="782100" cy="154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11" name="Shape 811"/>
          <p:cNvSpPr/>
          <p:nvPr/>
        </p:nvSpPr>
        <p:spPr>
          <a:xfrm>
            <a:off x="3830342" y="724289"/>
            <a:ext cx="7237707" cy="48457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재화 클릭 시 해당 하는 자원 구매, 사용 화면으로 이동 하도록 함(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cxnSp>
        <p:nvCxnSpPr>
          <p:cNvPr id="812" name="Shape 812"/>
          <p:cNvCxnSpPr>
            <a:stCxn id="811" idx="1"/>
          </p:cNvCxnSpPr>
          <p:nvPr/>
        </p:nvCxnSpPr>
        <p:spPr>
          <a:xfrm rot="10800000">
            <a:off x="3221042" y="719378"/>
            <a:ext cx="609300" cy="247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세부정보 2</a:t>
            </a:r>
          </a:p>
        </p:txBody>
      </p:sp>
      <p:cxnSp>
        <p:nvCxnSpPr>
          <p:cNvPr id="818" name="Shape 818"/>
          <p:cNvCxnSpPr/>
          <p:nvPr/>
        </p:nvCxnSpPr>
        <p:spPr>
          <a:xfrm>
            <a:off x="272706" y="523783"/>
            <a:ext cx="312631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19" name="Shape 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797"/>
            <a:ext cx="3120193" cy="5567877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/>
          <p:nvPr/>
        </p:nvSpPr>
        <p:spPr>
          <a:xfrm>
            <a:off x="344867" y="3734685"/>
            <a:ext cx="2994952" cy="1789815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422558" y="4032935"/>
            <a:ext cx="285530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업그레이드로 새로운 연구를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추가할 수 있습니다.</a:t>
            </a:r>
          </a:p>
        </p:txBody>
      </p:sp>
      <p:sp>
        <p:nvSpPr>
          <p:cNvPr id="822" name="Shape 822"/>
          <p:cNvSpPr/>
          <p:nvPr/>
        </p:nvSpPr>
        <p:spPr>
          <a:xfrm>
            <a:off x="313327" y="589712"/>
            <a:ext cx="3027253" cy="5539200"/>
          </a:xfrm>
          <a:prstGeom prst="roundRect">
            <a:avLst>
              <a:gd fmla="val 1665" name="adj"/>
            </a:avLst>
          </a:prstGeom>
          <a:solidFill>
            <a:srgbClr val="26262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3" name="Shape 823"/>
          <p:cNvGraphicFramePr/>
          <p:nvPr/>
        </p:nvGraphicFramePr>
        <p:xfrm>
          <a:off x="363376" y="15072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{D72FF109-658E-4A3B-B039-6402FD39B0A7}</a:tableStyleId>
              </a:tblPr>
              <a:tblGrid>
                <a:gridCol w="1006225"/>
                <a:gridCol w="193330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24" name="Shape 824"/>
          <p:cNvSpPr/>
          <p:nvPr/>
        </p:nvSpPr>
        <p:spPr>
          <a:xfrm>
            <a:off x="639489" y="5720069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825" name="Shape 825"/>
          <p:cNvSpPr/>
          <p:nvPr/>
        </p:nvSpPr>
        <p:spPr>
          <a:xfrm>
            <a:off x="2939261" y="443448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380261" y="1006061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아카데미에서 과학 기술을 연구할 수 있습니다. 과학 기술을 연구하여 영주님의 문명을 더 강력하게 성장 시키세요.</a:t>
            </a:r>
          </a:p>
        </p:txBody>
      </p:sp>
      <p:sp>
        <p:nvSpPr>
          <p:cNvPr id="827" name="Shape 827"/>
          <p:cNvSpPr/>
          <p:nvPr/>
        </p:nvSpPr>
        <p:spPr>
          <a:xfrm>
            <a:off x="1206366" y="607870"/>
            <a:ext cx="124117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LV 14</a:t>
            </a:r>
          </a:p>
        </p:txBody>
      </p:sp>
      <p:cxnSp>
        <p:nvCxnSpPr>
          <p:cNvPr id="828" name="Shape 828"/>
          <p:cNvCxnSpPr/>
          <p:nvPr/>
        </p:nvCxnSpPr>
        <p:spPr>
          <a:xfrm>
            <a:off x="322851" y="896775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9" name="Shape 829"/>
          <p:cNvSpPr/>
          <p:nvPr/>
        </p:nvSpPr>
        <p:spPr>
          <a:xfrm>
            <a:off x="3508473" y="607870"/>
            <a:ext cx="691586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정보에서 더보기 버튼을 누르면 나오는 화면입니다.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Shape 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8" name="Shape 838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9" name="Shape 839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Shape 840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Shape 842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3" name="Shape 843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44" name="Shape 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Shape 8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1" name="Shape 851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2" name="Shape 852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3" name="Shape 853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54" name="Shape 854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5" name="Shape 855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858" name="Shape 858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2488897" y="1794852"/>
            <a:ext cx="1180922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아카데미에서 과학 기술을 연구할 수 있습니다. 과학 기술을 연구하여 영주님의 문명을 더욱 강력하게 성장 시키세요.</a:t>
            </a:r>
          </a:p>
        </p:txBody>
      </p:sp>
      <p:sp>
        <p:nvSpPr>
          <p:cNvPr id="860" name="Shape 860"/>
          <p:cNvSpPr/>
          <p:nvPr/>
        </p:nvSpPr>
        <p:spPr>
          <a:xfrm>
            <a:off x="798158" y="3760810"/>
            <a:ext cx="285530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업그레이드로 새로운 연구를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추가할 수 있습니다.</a:t>
            </a:r>
          </a:p>
        </p:txBody>
      </p:sp>
      <p:sp>
        <p:nvSpPr>
          <p:cNvPr id="861" name="Shape 861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862" name="Shape 8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101" y="2019244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/>
          <p:nvPr/>
        </p:nvSpPr>
        <p:spPr>
          <a:xfrm>
            <a:off x="1261158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864" name="Shape 864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65" name="Shape 865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6" name="Shape 866"/>
          <p:cNvSpPr/>
          <p:nvPr/>
        </p:nvSpPr>
        <p:spPr>
          <a:xfrm>
            <a:off x="3996435" y="873632"/>
            <a:ext cx="690969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869" name="Shape 869"/>
          <p:cNvCxnSpPr>
            <a:stCxn id="856" idx="0"/>
            <a:endCxn id="867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870" name="Shape 870"/>
          <p:cNvGrpSpPr/>
          <p:nvPr/>
        </p:nvGrpSpPr>
        <p:grpSpPr>
          <a:xfrm>
            <a:off x="792417" y="2118204"/>
            <a:ext cx="1375301" cy="1001928"/>
            <a:chOff x="699618" y="1227266"/>
            <a:chExt cx="1375301" cy="1001928"/>
          </a:xfrm>
        </p:grpSpPr>
        <p:pic>
          <p:nvPicPr>
            <p:cNvPr id="871" name="Shape 8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Shape 872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sp>
        <p:nvSpPr>
          <p:cNvPr id="874" name="Shape 87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– 건설 업그레이드 취소</a:t>
            </a:r>
          </a:p>
        </p:txBody>
      </p:sp>
      <p:cxnSp>
        <p:nvCxnSpPr>
          <p:cNvPr id="875" name="Shape 875"/>
          <p:cNvCxnSpPr/>
          <p:nvPr/>
        </p:nvCxnSpPr>
        <p:spPr>
          <a:xfrm>
            <a:off x="272706" y="523783"/>
            <a:ext cx="45278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84" name="Shape 884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85" name="Shape 885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Shape 886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Shape 888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9" name="Shape 889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90" name="Shape 8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7" name="Shape 897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8" name="Shape 898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9" name="Shape 899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00" name="Shape 900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1" name="Shape 901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2790136" y="6131098"/>
            <a:ext cx="78739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취소</a:t>
            </a:r>
          </a:p>
        </p:txBody>
      </p:sp>
      <p:sp>
        <p:nvSpPr>
          <p:cNvPr id="904" name="Shape 904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2488897" y="1794852"/>
            <a:ext cx="1180922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아카데미에서 과학 기술을 연구할 수 있습니다. 과학 기술을 연구하여 영주님의 문명을 더욱 강력하게 성장 시키세요.</a:t>
            </a:r>
          </a:p>
        </p:txBody>
      </p:sp>
      <p:sp>
        <p:nvSpPr>
          <p:cNvPr id="906" name="Shape 906"/>
          <p:cNvSpPr/>
          <p:nvPr/>
        </p:nvSpPr>
        <p:spPr>
          <a:xfrm>
            <a:off x="798158" y="3760810"/>
            <a:ext cx="285530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업그레이드로 새로운 연구를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추가할 수 있습니다.</a:t>
            </a:r>
          </a:p>
        </p:txBody>
      </p:sp>
      <p:sp>
        <p:nvSpPr>
          <p:cNvPr id="907" name="Shape 907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08" name="Shape 9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101" y="2019244"/>
            <a:ext cx="1247895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/>
          <p:nvPr/>
        </p:nvSpPr>
        <p:spPr>
          <a:xfrm>
            <a:off x="1261158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cxnSp>
        <p:nvCxnSpPr>
          <p:cNvPr id="910" name="Shape 910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1" name="Shape 911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2" name="Shape 912"/>
          <p:cNvSpPr/>
          <p:nvPr/>
        </p:nvSpPr>
        <p:spPr>
          <a:xfrm>
            <a:off x="3996435" y="873632"/>
            <a:ext cx="69096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취소의 경우, 연구 진행 상태에서 노출되는 버튼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연구 취소 진행 시 팝업창이 호출 되며, 연구 비용의 50% 복구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연구를 취소 할 경우 자원은 절반만 복구 되어집니다.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15" name="Shape 915"/>
          <p:cNvCxnSpPr>
            <a:stCxn id="902" idx="0"/>
            <a:endCxn id="913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16" name="Shape 916"/>
          <p:cNvGrpSpPr/>
          <p:nvPr/>
        </p:nvGrpSpPr>
        <p:grpSpPr>
          <a:xfrm>
            <a:off x="792417" y="2118204"/>
            <a:ext cx="1375301" cy="1001928"/>
            <a:chOff x="699618" y="1227266"/>
            <a:chExt cx="1375301" cy="1001928"/>
          </a:xfrm>
        </p:grpSpPr>
        <p:pic>
          <p:nvPicPr>
            <p:cNvPr id="917" name="Shape 9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Shape 918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sp>
        <p:nvSpPr>
          <p:cNvPr id="920" name="Shape 920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– 연구 취소</a:t>
            </a:r>
          </a:p>
        </p:txBody>
      </p:sp>
      <p:cxnSp>
        <p:nvCxnSpPr>
          <p:cNvPr id="921" name="Shape 921"/>
          <p:cNvCxnSpPr/>
          <p:nvPr/>
        </p:nvCxnSpPr>
        <p:spPr>
          <a:xfrm>
            <a:off x="272706" y="523783"/>
            <a:ext cx="382304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/>
        </p:nvSpPr>
        <p:spPr>
          <a:xfrm>
            <a:off x="271933" y="690227"/>
            <a:ext cx="3120966" cy="557531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카테고리</a:t>
            </a:r>
          </a:p>
        </p:txBody>
      </p:sp>
      <p:cxnSp>
        <p:nvCxnSpPr>
          <p:cNvPr id="929" name="Shape 929"/>
          <p:cNvCxnSpPr/>
          <p:nvPr/>
        </p:nvCxnSpPr>
        <p:spPr>
          <a:xfrm>
            <a:off x="272706" y="523783"/>
            <a:ext cx="2072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0" name="Shape 930"/>
          <p:cNvSpPr/>
          <p:nvPr/>
        </p:nvSpPr>
        <p:spPr>
          <a:xfrm>
            <a:off x="272706" y="5638800"/>
            <a:ext cx="3083237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Shape 931"/>
          <p:cNvGrpSpPr/>
          <p:nvPr/>
        </p:nvGrpSpPr>
        <p:grpSpPr>
          <a:xfrm>
            <a:off x="271932" y="5971992"/>
            <a:ext cx="3120967" cy="304761"/>
            <a:chOff x="4280126" y="3276618"/>
            <a:chExt cx="7263492" cy="304761"/>
          </a:xfrm>
        </p:grpSpPr>
        <p:pic>
          <p:nvPicPr>
            <p:cNvPr id="932" name="Shape 9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Shape 9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11872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4" name="Shape 9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640" y="5587225"/>
            <a:ext cx="548198" cy="5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Shape 935"/>
          <p:cNvSpPr/>
          <p:nvPr/>
        </p:nvSpPr>
        <p:spPr>
          <a:xfrm>
            <a:off x="3508473" y="594797"/>
            <a:ext cx="691586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화면의 아카데미에서 연구 버튼을 통해 진입할 수 있는 화면입니다.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전투, 자원, 기술, 도시방어 카테고리로 나뉘어져 있습니다.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카테고리가 추가될 수 있습니다. )</a:t>
            </a:r>
          </a:p>
        </p:txBody>
      </p:sp>
      <p:sp>
        <p:nvSpPr>
          <p:cNvPr id="936" name="Shape 936"/>
          <p:cNvSpPr/>
          <p:nvPr/>
        </p:nvSpPr>
        <p:spPr>
          <a:xfrm>
            <a:off x="309640" y="1115841"/>
            <a:ext cx="3046302" cy="1024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310362" y="1106962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Shape 9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33" y="684491"/>
            <a:ext cx="3120966" cy="35074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/>
          <p:nvPr/>
        </p:nvSpPr>
        <p:spPr>
          <a:xfrm>
            <a:off x="1064919" y="691297"/>
            <a:ext cx="153246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sp>
        <p:nvSpPr>
          <p:cNvPr id="940" name="Shape 940"/>
          <p:cNvSpPr/>
          <p:nvPr/>
        </p:nvSpPr>
        <p:spPr>
          <a:xfrm>
            <a:off x="309640" y="2225330"/>
            <a:ext cx="3046302" cy="10247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309640" y="2216451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309640" y="3345935"/>
            <a:ext cx="3046302" cy="10247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313581" y="4466517"/>
            <a:ext cx="3046302" cy="1024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308001" y="4457639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3508473" y="1584875"/>
            <a:ext cx="691586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터치를 통해 해당 카테고리 화면으로 이동할 수 있습니다.</a:t>
            </a:r>
          </a:p>
        </p:txBody>
      </p:sp>
      <p:sp>
        <p:nvSpPr>
          <p:cNvPr id="946" name="Shape 946"/>
          <p:cNvSpPr/>
          <p:nvPr/>
        </p:nvSpPr>
        <p:spPr>
          <a:xfrm>
            <a:off x="3508473" y="5603019"/>
            <a:ext cx="6915860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과학기술 개수를 기준으로 현재 연구 완료된 과학기술의 % 를 나타냅니다.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레벨이 아닌 개수입니다. )</a:t>
            </a:r>
          </a:p>
        </p:txBody>
      </p:sp>
      <p:sp>
        <p:nvSpPr>
          <p:cNvPr id="947" name="Shape 947"/>
          <p:cNvSpPr/>
          <p:nvPr/>
        </p:nvSpPr>
        <p:spPr>
          <a:xfrm>
            <a:off x="1720214" y="2233108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948" name="Shape 948"/>
          <p:cNvSpPr/>
          <p:nvPr/>
        </p:nvSpPr>
        <p:spPr>
          <a:xfrm>
            <a:off x="1720214" y="447131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방어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( 9 / 54 )</a:t>
            </a:r>
          </a:p>
        </p:txBody>
      </p:sp>
      <p:sp>
        <p:nvSpPr>
          <p:cNvPr id="949" name="Shape 949"/>
          <p:cNvSpPr/>
          <p:nvPr/>
        </p:nvSpPr>
        <p:spPr>
          <a:xfrm>
            <a:off x="310955" y="3328848"/>
            <a:ext cx="3046302" cy="1024719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312110" y="3320123"/>
            <a:ext cx="3046302" cy="102471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308001" y="3337444"/>
            <a:ext cx="30848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952" name="Shape 952"/>
          <p:cNvGrpSpPr/>
          <p:nvPr/>
        </p:nvGrpSpPr>
        <p:grpSpPr>
          <a:xfrm>
            <a:off x="1204686" y="4066194"/>
            <a:ext cx="1452538" cy="118602"/>
            <a:chOff x="1122069" y="3708521"/>
            <a:chExt cx="1452538" cy="142167"/>
          </a:xfrm>
        </p:grpSpPr>
        <p:sp>
          <p:nvSpPr>
            <p:cNvPr id="953" name="Shape 953"/>
            <p:cNvSpPr/>
            <p:nvPr/>
          </p:nvSpPr>
          <p:spPr>
            <a:xfrm>
              <a:off x="1122069" y="3708521"/>
              <a:ext cx="1452538" cy="135429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Shape 954"/>
            <p:cNvSpPr/>
            <p:nvPr/>
          </p:nvSpPr>
          <p:spPr>
            <a:xfrm>
              <a:off x="1122069" y="3714232"/>
              <a:ext cx="465887" cy="13542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Shape 955"/>
            <p:cNvSpPr/>
            <p:nvPr/>
          </p:nvSpPr>
          <p:spPr>
            <a:xfrm>
              <a:off x="1123950" y="3715260"/>
              <a:ext cx="1444662" cy="135429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Shape 956"/>
          <p:cNvGrpSpPr/>
          <p:nvPr/>
        </p:nvGrpSpPr>
        <p:grpSpPr>
          <a:xfrm>
            <a:off x="942144" y="3851939"/>
            <a:ext cx="415861" cy="415861"/>
            <a:chOff x="1537982" y="2258083"/>
            <a:chExt cx="538783" cy="538783"/>
          </a:xfrm>
        </p:grpSpPr>
        <p:pic>
          <p:nvPicPr>
            <p:cNvPr id="957" name="Shape 9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37982" y="2258083"/>
              <a:ext cx="538783" cy="53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Shape 95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75923" y="2283832"/>
              <a:ext cx="452982" cy="45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Shape 959"/>
          <p:cNvSpPr/>
          <p:nvPr/>
        </p:nvSpPr>
        <p:spPr>
          <a:xfrm>
            <a:off x="1473579" y="4011505"/>
            <a:ext cx="952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sp>
        <p:nvSpPr>
          <p:cNvPr id="960" name="Shape 960"/>
          <p:cNvSpPr/>
          <p:nvPr/>
        </p:nvSpPr>
        <p:spPr>
          <a:xfrm>
            <a:off x="1284395" y="3868160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건축학</a:t>
            </a:r>
          </a:p>
        </p:txBody>
      </p:sp>
      <p:sp>
        <p:nvSpPr>
          <p:cNvPr id="961" name="Shape 961"/>
          <p:cNvSpPr/>
          <p:nvPr/>
        </p:nvSpPr>
        <p:spPr>
          <a:xfrm>
            <a:off x="1720213" y="3349342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( 7 / 60 )</a:t>
            </a:r>
          </a:p>
        </p:txBody>
      </p:sp>
      <p:sp>
        <p:nvSpPr>
          <p:cNvPr id="962" name="Shape 962"/>
          <p:cNvSpPr/>
          <p:nvPr/>
        </p:nvSpPr>
        <p:spPr>
          <a:xfrm>
            <a:off x="1717983" y="113150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963" name="Shape 963"/>
          <p:cNvSpPr/>
          <p:nvPr/>
        </p:nvSpPr>
        <p:spPr>
          <a:xfrm>
            <a:off x="1170908" y="29957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964" name="Shape 964"/>
          <p:cNvSpPr/>
          <p:nvPr/>
        </p:nvSpPr>
        <p:spPr>
          <a:xfrm>
            <a:off x="1162440" y="19035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965" name="Shape 965"/>
          <p:cNvSpPr/>
          <p:nvPr/>
        </p:nvSpPr>
        <p:spPr>
          <a:xfrm>
            <a:off x="1170905" y="5256392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966" name="Shape 966"/>
          <p:cNvSpPr/>
          <p:nvPr/>
        </p:nvSpPr>
        <p:spPr>
          <a:xfrm>
            <a:off x="498785" y="2376253"/>
            <a:ext cx="451115" cy="185206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655529" y="5626600"/>
            <a:ext cx="246867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과학기술 습득 개수 ( 6 / 200 )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/>
        </p:nvSpPr>
        <p:spPr>
          <a:xfrm>
            <a:off x="271933" y="690227"/>
            <a:ext cx="3120966" cy="557531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카테고리 버튼 설명</a:t>
            </a:r>
          </a:p>
        </p:txBody>
      </p:sp>
      <p:cxnSp>
        <p:nvCxnSpPr>
          <p:cNvPr id="975" name="Shape 975"/>
          <p:cNvCxnSpPr/>
          <p:nvPr/>
        </p:nvCxnSpPr>
        <p:spPr>
          <a:xfrm>
            <a:off x="272706" y="523783"/>
            <a:ext cx="33594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76" name="Shape 976"/>
          <p:cNvSpPr/>
          <p:nvPr/>
        </p:nvSpPr>
        <p:spPr>
          <a:xfrm>
            <a:off x="272706" y="5638800"/>
            <a:ext cx="3083237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Shape 977"/>
          <p:cNvGrpSpPr/>
          <p:nvPr/>
        </p:nvGrpSpPr>
        <p:grpSpPr>
          <a:xfrm>
            <a:off x="271932" y="5971992"/>
            <a:ext cx="3120967" cy="304761"/>
            <a:chOff x="4280126" y="3276618"/>
            <a:chExt cx="7263492" cy="304761"/>
          </a:xfrm>
        </p:grpSpPr>
        <p:pic>
          <p:nvPicPr>
            <p:cNvPr id="978" name="Shape 9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Shape 9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11872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0" name="Shape 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640" y="5587225"/>
            <a:ext cx="548198" cy="5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309640" y="1115841"/>
            <a:ext cx="3046302" cy="1024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310362" y="1106962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Shape 9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33" y="684491"/>
            <a:ext cx="3120966" cy="35074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/>
          <p:nvPr/>
        </p:nvSpPr>
        <p:spPr>
          <a:xfrm>
            <a:off x="1064919" y="691297"/>
            <a:ext cx="153246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sp>
        <p:nvSpPr>
          <p:cNvPr id="985" name="Shape 985"/>
          <p:cNvSpPr/>
          <p:nvPr/>
        </p:nvSpPr>
        <p:spPr>
          <a:xfrm>
            <a:off x="309640" y="2225330"/>
            <a:ext cx="3046302" cy="10247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309640" y="2216451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309640" y="3345935"/>
            <a:ext cx="3046302" cy="10247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313581" y="4466517"/>
            <a:ext cx="3046302" cy="1024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308001" y="4457639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310955" y="3328848"/>
            <a:ext cx="3046302" cy="1024719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312110" y="3320123"/>
            <a:ext cx="3046302" cy="102471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308001" y="3337444"/>
            <a:ext cx="30848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993" name="Shape 993"/>
          <p:cNvGrpSpPr/>
          <p:nvPr/>
        </p:nvGrpSpPr>
        <p:grpSpPr>
          <a:xfrm>
            <a:off x="1204765" y="4066154"/>
            <a:ext cx="1452538" cy="118602"/>
            <a:chOff x="1122069" y="3708521"/>
            <a:chExt cx="1452538" cy="142167"/>
          </a:xfrm>
        </p:grpSpPr>
        <p:sp>
          <p:nvSpPr>
            <p:cNvPr id="994" name="Shape 994"/>
            <p:cNvSpPr/>
            <p:nvPr/>
          </p:nvSpPr>
          <p:spPr>
            <a:xfrm>
              <a:off x="1122069" y="3708521"/>
              <a:ext cx="1452538" cy="135429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1122069" y="3714232"/>
              <a:ext cx="465887" cy="13542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1123950" y="3715260"/>
              <a:ext cx="1444662" cy="135429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Shape 997"/>
          <p:cNvGrpSpPr/>
          <p:nvPr/>
        </p:nvGrpSpPr>
        <p:grpSpPr>
          <a:xfrm>
            <a:off x="942223" y="3851899"/>
            <a:ext cx="415861" cy="415861"/>
            <a:chOff x="1537982" y="2258083"/>
            <a:chExt cx="538783" cy="538783"/>
          </a:xfrm>
        </p:grpSpPr>
        <p:pic>
          <p:nvPicPr>
            <p:cNvPr id="998" name="Shape 9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37982" y="2258083"/>
              <a:ext cx="538783" cy="53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Shape 99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75923" y="2283832"/>
              <a:ext cx="452982" cy="45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0" name="Shape 1000"/>
          <p:cNvSpPr/>
          <p:nvPr/>
        </p:nvSpPr>
        <p:spPr>
          <a:xfrm>
            <a:off x="1473658" y="4011466"/>
            <a:ext cx="952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sp>
        <p:nvSpPr>
          <p:cNvPr id="1001" name="Shape 1001"/>
          <p:cNvSpPr/>
          <p:nvPr/>
        </p:nvSpPr>
        <p:spPr>
          <a:xfrm>
            <a:off x="1284475" y="3868119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건축학</a:t>
            </a:r>
          </a:p>
        </p:txBody>
      </p:sp>
      <p:sp>
        <p:nvSpPr>
          <p:cNvPr id="1002" name="Shape 1002"/>
          <p:cNvSpPr/>
          <p:nvPr/>
        </p:nvSpPr>
        <p:spPr>
          <a:xfrm>
            <a:off x="1170908" y="29957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162440" y="19035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004" name="Shape 1004"/>
          <p:cNvSpPr/>
          <p:nvPr/>
        </p:nvSpPr>
        <p:spPr>
          <a:xfrm>
            <a:off x="1170905" y="5256392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005" name="Shape 1005"/>
          <p:cNvSpPr/>
          <p:nvPr/>
        </p:nvSpPr>
        <p:spPr>
          <a:xfrm>
            <a:off x="498785" y="2376253"/>
            <a:ext cx="451115" cy="185206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3763573" y="1118851"/>
            <a:ext cx="3485519" cy="337437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3961219" y="1505154"/>
            <a:ext cx="3046302" cy="1024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3961942" y="1496275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814019" y="2292900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010" name="Shape 1010"/>
          <p:cNvSpPr/>
          <p:nvPr/>
        </p:nvSpPr>
        <p:spPr>
          <a:xfrm>
            <a:off x="3962860" y="3285423"/>
            <a:ext cx="3046302" cy="10247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Shape 1011"/>
          <p:cNvSpPr/>
          <p:nvPr/>
        </p:nvSpPr>
        <p:spPr>
          <a:xfrm>
            <a:off x="3964173" y="3268336"/>
            <a:ext cx="3046302" cy="1024719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3965328" y="3259610"/>
            <a:ext cx="3046302" cy="102471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3961219" y="3276932"/>
            <a:ext cx="30848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014" name="Shape 1014"/>
          <p:cNvGrpSpPr/>
          <p:nvPr/>
        </p:nvGrpSpPr>
        <p:grpSpPr>
          <a:xfrm>
            <a:off x="4849438" y="4049338"/>
            <a:ext cx="1452538" cy="118602"/>
            <a:chOff x="1122069" y="3708521"/>
            <a:chExt cx="1452538" cy="142167"/>
          </a:xfrm>
        </p:grpSpPr>
        <p:sp>
          <p:nvSpPr>
            <p:cNvPr id="1015" name="Shape 1015"/>
            <p:cNvSpPr/>
            <p:nvPr/>
          </p:nvSpPr>
          <p:spPr>
            <a:xfrm>
              <a:off x="1122069" y="3708521"/>
              <a:ext cx="1452538" cy="135429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1122069" y="3714232"/>
              <a:ext cx="465887" cy="13542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1123950" y="3715260"/>
              <a:ext cx="1444662" cy="135429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Shape 1018"/>
          <p:cNvGrpSpPr/>
          <p:nvPr/>
        </p:nvGrpSpPr>
        <p:grpSpPr>
          <a:xfrm>
            <a:off x="4586895" y="3835083"/>
            <a:ext cx="415861" cy="415861"/>
            <a:chOff x="1537982" y="2258083"/>
            <a:chExt cx="538783" cy="538783"/>
          </a:xfrm>
        </p:grpSpPr>
        <p:pic>
          <p:nvPicPr>
            <p:cNvPr id="1019" name="Shape 10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37982" y="2258083"/>
              <a:ext cx="538783" cy="53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Shape 10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75923" y="2283832"/>
              <a:ext cx="452982" cy="45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1" name="Shape 1021"/>
          <p:cNvSpPr/>
          <p:nvPr/>
        </p:nvSpPr>
        <p:spPr>
          <a:xfrm>
            <a:off x="5118330" y="3994650"/>
            <a:ext cx="952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sp>
        <p:nvSpPr>
          <p:cNvPr id="1022" name="Shape 1022"/>
          <p:cNvSpPr/>
          <p:nvPr/>
        </p:nvSpPr>
        <p:spPr>
          <a:xfrm>
            <a:off x="4929148" y="3841778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건축학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769412" y="1119928"/>
            <a:ext cx="270500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중이 아닌 카테고리 버튼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769412" y="2901102"/>
            <a:ext cx="270500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진행 중인 카테고리 버튼</a:t>
            </a:r>
          </a:p>
        </p:txBody>
      </p:sp>
      <p:sp>
        <p:nvSpPr>
          <p:cNvPr id="1025" name="Shape 1025"/>
          <p:cNvSpPr/>
          <p:nvPr/>
        </p:nvSpPr>
        <p:spPr>
          <a:xfrm>
            <a:off x="7489922" y="2529874"/>
            <a:ext cx="4044852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이름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연구 완료한 과학기술 개수 / 카테고리의 총 과학기술 개수 )</a:t>
            </a:r>
          </a:p>
        </p:txBody>
      </p:sp>
      <p:cxnSp>
        <p:nvCxnSpPr>
          <p:cNvPr id="1026" name="Shape 1026"/>
          <p:cNvCxnSpPr>
            <a:stCxn id="1025" idx="1"/>
          </p:cNvCxnSpPr>
          <p:nvPr/>
        </p:nvCxnSpPr>
        <p:spPr>
          <a:xfrm rot="10800000">
            <a:off x="7003022" y="2323856"/>
            <a:ext cx="486900" cy="506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7498492" y="4039135"/>
            <a:ext cx="404485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진행 중인 카테고리는 효과를 주어 표시</a:t>
            </a:r>
          </a:p>
        </p:txBody>
      </p:sp>
      <p:cxnSp>
        <p:nvCxnSpPr>
          <p:cNvPr id="1028" name="Shape 1028"/>
          <p:cNvCxnSpPr>
            <a:stCxn id="1025" idx="1"/>
            <a:endCxn id="1012" idx="3"/>
          </p:cNvCxnSpPr>
          <p:nvPr/>
        </p:nvCxnSpPr>
        <p:spPr>
          <a:xfrm flipH="1">
            <a:off x="7011722" y="2829956"/>
            <a:ext cx="478200" cy="94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29" name="Shape 1029"/>
          <p:cNvCxnSpPr>
            <a:stCxn id="1027" idx="1"/>
            <a:endCxn id="1011" idx="3"/>
          </p:cNvCxnSpPr>
          <p:nvPr/>
        </p:nvCxnSpPr>
        <p:spPr>
          <a:xfrm rot="10800000">
            <a:off x="7010392" y="3780844"/>
            <a:ext cx="488100" cy="425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0" name="Shape 1030"/>
          <p:cNvSpPr/>
          <p:nvPr/>
        </p:nvSpPr>
        <p:spPr>
          <a:xfrm>
            <a:off x="7498492" y="4524641"/>
            <a:ext cx="404485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중인 과학기술의 아이콘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중인 과학기술 이름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진행도를 나타내는 게이지 / 시간</a:t>
            </a:r>
          </a:p>
        </p:txBody>
      </p:sp>
      <p:cxnSp>
        <p:nvCxnSpPr>
          <p:cNvPr id="1031" name="Shape 1031"/>
          <p:cNvCxnSpPr>
            <a:stCxn id="1030" idx="1"/>
            <a:endCxn id="1020" idx="2"/>
          </p:cNvCxnSpPr>
          <p:nvPr/>
        </p:nvCxnSpPr>
        <p:spPr>
          <a:xfrm rot="10800000">
            <a:off x="4790992" y="4204506"/>
            <a:ext cx="2707500" cy="78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2" name="Shape 1032"/>
          <p:cNvSpPr/>
          <p:nvPr/>
        </p:nvSpPr>
        <p:spPr>
          <a:xfrm>
            <a:off x="1720214" y="2233108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1033" name="Shape 1033"/>
          <p:cNvSpPr/>
          <p:nvPr/>
        </p:nvSpPr>
        <p:spPr>
          <a:xfrm>
            <a:off x="1720214" y="447131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방어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( 9 / 54 )</a:t>
            </a:r>
          </a:p>
        </p:txBody>
      </p:sp>
      <p:sp>
        <p:nvSpPr>
          <p:cNvPr id="1034" name="Shape 1034"/>
          <p:cNvSpPr/>
          <p:nvPr/>
        </p:nvSpPr>
        <p:spPr>
          <a:xfrm>
            <a:off x="1720213" y="3349342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( 7 / 60 )</a:t>
            </a:r>
          </a:p>
        </p:txBody>
      </p:sp>
      <p:sp>
        <p:nvSpPr>
          <p:cNvPr id="1035" name="Shape 1035"/>
          <p:cNvSpPr/>
          <p:nvPr/>
        </p:nvSpPr>
        <p:spPr>
          <a:xfrm>
            <a:off x="1717983" y="113150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1036" name="Shape 1036"/>
          <p:cNvSpPr/>
          <p:nvPr/>
        </p:nvSpPr>
        <p:spPr>
          <a:xfrm>
            <a:off x="5374383" y="1520992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376817" y="3280830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( 7 / 60 )</a:t>
            </a:r>
          </a:p>
        </p:txBody>
      </p:sp>
      <p:sp>
        <p:nvSpPr>
          <p:cNvPr id="1038" name="Shape 1038"/>
          <p:cNvSpPr/>
          <p:nvPr/>
        </p:nvSpPr>
        <p:spPr>
          <a:xfrm>
            <a:off x="655529" y="5626600"/>
            <a:ext cx="246867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과학기술 습득 개수 ( 6 / 200 )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3" name="Shape 1043"/>
          <p:cNvCxnSpPr/>
          <p:nvPr/>
        </p:nvCxnSpPr>
        <p:spPr>
          <a:xfrm>
            <a:off x="272706" y="523783"/>
            <a:ext cx="25176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4" name="Shape 104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카테고리</a:t>
            </a:r>
          </a:p>
        </p:txBody>
      </p:sp>
      <p:sp>
        <p:nvSpPr>
          <p:cNvPr id="1045" name="Shape 1045"/>
          <p:cNvSpPr/>
          <p:nvPr/>
        </p:nvSpPr>
        <p:spPr>
          <a:xfrm>
            <a:off x="5352491" y="3522433"/>
            <a:ext cx="4507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유저가 획득하여 효과를 적용받고 있는 과학 기술입니다.</a:t>
            </a:r>
          </a:p>
        </p:txBody>
      </p:sp>
      <p:sp>
        <p:nvSpPr>
          <p:cNvPr id="1046" name="Shape 1046"/>
          <p:cNvSpPr/>
          <p:nvPr/>
        </p:nvSpPr>
        <p:spPr>
          <a:xfrm>
            <a:off x="5352491" y="4731273"/>
            <a:ext cx="3387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유저가 획득하지 못한 과학 기술입니다.</a:t>
            </a:r>
          </a:p>
        </p:txBody>
      </p:sp>
      <p:pic>
        <p:nvPicPr>
          <p:cNvPr id="1047" name="Shape 10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3767" y="3037888"/>
            <a:ext cx="907485" cy="90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9646" y="3063407"/>
            <a:ext cx="822404" cy="82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4485" y="4200739"/>
            <a:ext cx="907485" cy="90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9646" y="4234675"/>
            <a:ext cx="780272" cy="8192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/>
          <p:nvPr/>
        </p:nvSpPr>
        <p:spPr>
          <a:xfrm>
            <a:off x="4033180" y="3821892"/>
            <a:ext cx="844729" cy="23018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 목</a:t>
            </a:r>
          </a:p>
        </p:txBody>
      </p:sp>
      <p:sp>
        <p:nvSpPr>
          <p:cNvPr id="1052" name="Shape 1052"/>
          <p:cNvSpPr/>
          <p:nvPr/>
        </p:nvSpPr>
        <p:spPr>
          <a:xfrm>
            <a:off x="4025862" y="4984391"/>
            <a:ext cx="844729" cy="23018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 업</a:t>
            </a:r>
          </a:p>
        </p:txBody>
      </p:sp>
      <p:cxnSp>
        <p:nvCxnSpPr>
          <p:cNvPr id="1053" name="Shape 1053"/>
          <p:cNvCxnSpPr>
            <a:stCxn id="1047" idx="3"/>
            <a:endCxn id="1045" idx="1"/>
          </p:cNvCxnSpPr>
          <p:nvPr/>
        </p:nvCxnSpPr>
        <p:spPr>
          <a:xfrm>
            <a:off x="4921253" y="3491631"/>
            <a:ext cx="431100" cy="2154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54" name="Shape 1054"/>
          <p:cNvCxnSpPr>
            <a:stCxn id="1049" idx="3"/>
            <a:endCxn id="1046" idx="1"/>
          </p:cNvCxnSpPr>
          <p:nvPr/>
        </p:nvCxnSpPr>
        <p:spPr>
          <a:xfrm>
            <a:off x="4901971" y="4654482"/>
            <a:ext cx="450600" cy="2616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55" name="Shape 1055"/>
          <p:cNvSpPr/>
          <p:nvPr/>
        </p:nvSpPr>
        <p:spPr>
          <a:xfrm>
            <a:off x="3851373" y="935019"/>
            <a:ext cx="61613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테크트리 형식으로 되어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버튼을 통해 시대별 과학기술을 표시할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기술을 터치하면 해당 과학 기술의 연구 조건을 확인할 수 있습니다.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조건을 만족한다면, 즉시 연구를 시작할 수 있습니다.</a:t>
            </a:r>
          </a:p>
        </p:txBody>
      </p:sp>
      <p:sp>
        <p:nvSpPr>
          <p:cNvPr id="1056" name="Shape 1056"/>
          <p:cNvSpPr/>
          <p:nvPr/>
        </p:nvSpPr>
        <p:spPr>
          <a:xfrm>
            <a:off x="3851373" y="2659002"/>
            <a:ext cx="616130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만족 상태에 따라, 스킬끼리 이어진 선의 색을 다르게 표시합니다.</a:t>
            </a:r>
          </a:p>
        </p:txBody>
      </p:sp>
      <p:sp>
        <p:nvSpPr>
          <p:cNvPr id="1057" name="Shape 1057"/>
          <p:cNvSpPr/>
          <p:nvPr/>
        </p:nvSpPr>
        <p:spPr>
          <a:xfrm>
            <a:off x="3858367" y="5677019"/>
            <a:ext cx="7944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카테고리의 총 과학기술 개수를 기준으로 유저가 현재 연구한 과학기술에 대해서 백분율로 표시해줍니다.</a:t>
            </a:r>
          </a:p>
        </p:txBody>
      </p:sp>
      <p:pic>
        <p:nvPicPr>
          <p:cNvPr id="1058" name="Shape 10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968" y="691297"/>
            <a:ext cx="3150770" cy="558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060" name="Shape 1060"/>
          <p:cNvSpPr/>
          <p:nvPr/>
        </p:nvSpPr>
        <p:spPr>
          <a:xfrm>
            <a:off x="286856" y="1337553"/>
            <a:ext cx="3113997" cy="2603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333350" y="1050500"/>
            <a:ext cx="955083" cy="347014"/>
          </a:xfrm>
          <a:prstGeom prst="rect">
            <a:avLst/>
          </a:prstGeom>
          <a:solidFill>
            <a:srgbClr val="F4B08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369192" y="1050500"/>
            <a:ext cx="955083" cy="347014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2405035" y="1050500"/>
            <a:ext cx="955083" cy="347014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Shape 1064"/>
          <p:cNvSpPr/>
          <p:nvPr/>
        </p:nvSpPr>
        <p:spPr>
          <a:xfrm>
            <a:off x="456462" y="1025644"/>
            <a:ext cx="678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고대</a:t>
            </a:r>
          </a:p>
        </p:txBody>
      </p:sp>
      <p:sp>
        <p:nvSpPr>
          <p:cNvPr id="1065" name="Shape 1065"/>
          <p:cNvSpPr/>
          <p:nvPr/>
        </p:nvSpPr>
        <p:spPr>
          <a:xfrm>
            <a:off x="1505715" y="1025625"/>
            <a:ext cx="67807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</a:t>
            </a:r>
          </a:p>
        </p:txBody>
      </p:sp>
      <p:sp>
        <p:nvSpPr>
          <p:cNvPr id="1066" name="Shape 1066"/>
          <p:cNvSpPr/>
          <p:nvPr/>
        </p:nvSpPr>
        <p:spPr>
          <a:xfrm>
            <a:off x="2387156" y="1033591"/>
            <a:ext cx="10136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</a:t>
            </a:r>
          </a:p>
        </p:txBody>
      </p:sp>
      <p:pic>
        <p:nvPicPr>
          <p:cNvPr id="1067" name="Shape 10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4883" y="1443532"/>
            <a:ext cx="3067502" cy="28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/>
          <p:nvPr/>
        </p:nvSpPr>
        <p:spPr>
          <a:xfrm>
            <a:off x="457200" y="1705915"/>
            <a:ext cx="2771774" cy="3818585"/>
          </a:xfrm>
          <a:prstGeom prst="rect">
            <a:avLst/>
          </a:prstGeom>
          <a:solidFill>
            <a:srgbClr val="C39F7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Shape 10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66" y="1766983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Shape 10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01" y="1785080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874" y="1766983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66482" y="1761516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/>
          <p:nvPr/>
        </p:nvSpPr>
        <p:spPr>
          <a:xfrm>
            <a:off x="2176210" y="2197352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1074" name="Shape 1074"/>
          <p:cNvSpPr/>
          <p:nvPr/>
        </p:nvSpPr>
        <p:spPr>
          <a:xfrm>
            <a:off x="964803" y="2197352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</a:t>
            </a:r>
          </a:p>
        </p:txBody>
      </p:sp>
      <p:sp>
        <p:nvSpPr>
          <p:cNvPr id="1075" name="Shape 1075"/>
          <p:cNvSpPr/>
          <p:nvPr/>
        </p:nvSpPr>
        <p:spPr>
          <a:xfrm>
            <a:off x="1270642" y="17230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Shape 1076"/>
          <p:cNvSpPr txBox="1"/>
          <p:nvPr/>
        </p:nvSpPr>
        <p:spPr>
          <a:xfrm>
            <a:off x="1231016" y="17230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507057" y="17230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 txBox="1"/>
          <p:nvPr/>
        </p:nvSpPr>
        <p:spPr>
          <a:xfrm>
            <a:off x="2467431" y="17230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115" y="2603933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9115" y="2592505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Shape 10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008" y="337070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Shape 10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2874" y="337070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Shape 10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5387" y="4146255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4" name="Shape 1084"/>
          <p:cNvCxnSpPr>
            <a:stCxn id="1073" idx="2"/>
            <a:endCxn id="1079" idx="0"/>
          </p:cNvCxnSpPr>
          <p:nvPr/>
        </p:nvCxnSpPr>
        <p:spPr>
          <a:xfrm flipH="1">
            <a:off x="1806769" y="2343674"/>
            <a:ext cx="609300" cy="260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85" name="Shape 1085"/>
          <p:cNvCxnSpPr>
            <a:stCxn id="1074" idx="2"/>
            <a:endCxn id="1079" idx="0"/>
          </p:cNvCxnSpPr>
          <p:nvPr/>
        </p:nvCxnSpPr>
        <p:spPr>
          <a:xfrm>
            <a:off x="1204662" y="2343674"/>
            <a:ext cx="602100" cy="260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86" name="Shape 1086"/>
          <p:cNvCxnSpPr>
            <a:stCxn id="1081" idx="0"/>
            <a:endCxn id="1079" idx="2"/>
          </p:cNvCxnSpPr>
          <p:nvPr/>
        </p:nvCxnSpPr>
        <p:spPr>
          <a:xfrm flipH="1" rot="10800000">
            <a:off x="1204661" y="3139107"/>
            <a:ext cx="602100" cy="23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87" name="Shape 1087"/>
          <p:cNvCxnSpPr>
            <a:stCxn id="1082" idx="0"/>
            <a:endCxn id="1079" idx="2"/>
          </p:cNvCxnSpPr>
          <p:nvPr/>
        </p:nvCxnSpPr>
        <p:spPr>
          <a:xfrm rot="10800000">
            <a:off x="1806627" y="3139107"/>
            <a:ext cx="603900" cy="23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88" name="Shape 1088"/>
          <p:cNvSpPr/>
          <p:nvPr/>
        </p:nvSpPr>
        <p:spPr>
          <a:xfrm>
            <a:off x="1578337" y="3017828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1089" name="Shape 1089"/>
          <p:cNvSpPr/>
          <p:nvPr/>
        </p:nvSpPr>
        <p:spPr>
          <a:xfrm>
            <a:off x="2460082" y="3306919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Shape 1090"/>
          <p:cNvSpPr txBox="1"/>
          <p:nvPr/>
        </p:nvSpPr>
        <p:spPr>
          <a:xfrm>
            <a:off x="2428075" y="3306917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79044" y="33137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 txBox="1"/>
          <p:nvPr/>
        </p:nvSpPr>
        <p:spPr>
          <a:xfrm>
            <a:off x="1239417" y="3313739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093" name="Shape 1093"/>
          <p:cNvSpPr/>
          <p:nvPr/>
        </p:nvSpPr>
        <p:spPr>
          <a:xfrm>
            <a:off x="1930943" y="4064514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 txBox="1"/>
          <p:nvPr/>
        </p:nvSpPr>
        <p:spPr>
          <a:xfrm>
            <a:off x="1891317" y="406451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008" y="336329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49622" y="3355326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Shape 1097"/>
          <p:cNvCxnSpPr>
            <a:endCxn id="1082" idx="2"/>
          </p:cNvCxnSpPr>
          <p:nvPr/>
        </p:nvCxnSpPr>
        <p:spPr>
          <a:xfrm flipH="1" rot="10800000">
            <a:off x="1833027" y="3906013"/>
            <a:ext cx="577500" cy="24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98" name="Shape 1098"/>
          <p:cNvCxnSpPr>
            <a:endCxn id="1081" idx="2"/>
          </p:cNvCxnSpPr>
          <p:nvPr/>
        </p:nvCxnSpPr>
        <p:spPr>
          <a:xfrm rot="10800000">
            <a:off x="1204661" y="3906013"/>
            <a:ext cx="628500" cy="24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99" name="Shape 1099"/>
          <p:cNvSpPr/>
          <p:nvPr/>
        </p:nvSpPr>
        <p:spPr>
          <a:xfrm>
            <a:off x="951419" y="380258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1100" name="Shape 1100"/>
          <p:cNvSpPr/>
          <p:nvPr/>
        </p:nvSpPr>
        <p:spPr>
          <a:xfrm>
            <a:off x="2185908" y="3796876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1101" name="Shape 1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2325" y="4122996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/>
          <p:nvPr/>
        </p:nvSpPr>
        <p:spPr>
          <a:xfrm>
            <a:off x="1910441" y="2552506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Shape 1103"/>
          <p:cNvSpPr txBox="1"/>
          <p:nvPr/>
        </p:nvSpPr>
        <p:spPr>
          <a:xfrm>
            <a:off x="1870816" y="2552505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104" name="Shape 1104"/>
          <p:cNvSpPr/>
          <p:nvPr/>
        </p:nvSpPr>
        <p:spPr>
          <a:xfrm>
            <a:off x="1562325" y="4595050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pic>
        <p:nvPicPr>
          <p:cNvPr id="1105" name="Shape 1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637" y="494598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0502" y="4945987"/>
            <a:ext cx="535306" cy="535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2477710" y="4882200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2445705" y="4882198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109" name="Shape 1109"/>
          <p:cNvSpPr/>
          <p:nvPr/>
        </p:nvSpPr>
        <p:spPr>
          <a:xfrm>
            <a:off x="1296673" y="488902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Shape 1110"/>
          <p:cNvSpPr txBox="1"/>
          <p:nvPr/>
        </p:nvSpPr>
        <p:spPr>
          <a:xfrm>
            <a:off x="1257046" y="48890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1111" name="Shape 11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4637" y="493857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67250" y="4930607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Shape 1113"/>
          <p:cNvCxnSpPr>
            <a:stCxn id="1104" idx="2"/>
            <a:endCxn id="1111" idx="0"/>
          </p:cNvCxnSpPr>
          <p:nvPr/>
        </p:nvCxnSpPr>
        <p:spPr>
          <a:xfrm flipH="1">
            <a:off x="1233700" y="4741372"/>
            <a:ext cx="596100" cy="197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14" name="Shape 1114"/>
          <p:cNvCxnSpPr>
            <a:stCxn id="1104" idx="2"/>
            <a:endCxn id="1112" idx="0"/>
          </p:cNvCxnSpPr>
          <p:nvPr/>
        </p:nvCxnSpPr>
        <p:spPr>
          <a:xfrm>
            <a:off x="1829800" y="4741372"/>
            <a:ext cx="616500" cy="189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15" name="Shape 11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707" y="691016"/>
            <a:ext cx="3144033" cy="28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Shape 1116"/>
          <p:cNvSpPr/>
          <p:nvPr/>
        </p:nvSpPr>
        <p:spPr>
          <a:xfrm>
            <a:off x="334357" y="686139"/>
            <a:ext cx="3017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</a:t>
            </a:r>
          </a:p>
        </p:txBody>
      </p:sp>
      <p:cxnSp>
        <p:nvCxnSpPr>
          <p:cNvPr id="1117" name="Shape 1117"/>
          <p:cNvCxnSpPr>
            <a:stCxn id="1056" idx="1"/>
            <a:endCxn id="1072" idx="3"/>
          </p:cNvCxnSpPr>
          <p:nvPr/>
        </p:nvCxnSpPr>
        <p:spPr>
          <a:xfrm rot="10800000">
            <a:off x="2681673" y="2032011"/>
            <a:ext cx="1169700" cy="793800"/>
          </a:xfrm>
          <a:prstGeom prst="straightConnector1">
            <a:avLst/>
          </a:prstGeom>
          <a:noFill/>
          <a:ln cap="flat" cmpd="sng" w="28575">
            <a:solidFill>
              <a:srgbClr val="C55A1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18" name="Shape 1118"/>
          <p:cNvCxnSpPr>
            <a:stCxn id="1056" idx="1"/>
            <a:endCxn id="1080" idx="3"/>
          </p:cNvCxnSpPr>
          <p:nvPr/>
        </p:nvCxnSpPr>
        <p:spPr>
          <a:xfrm flipH="1">
            <a:off x="2097273" y="2825811"/>
            <a:ext cx="1754100" cy="45900"/>
          </a:xfrm>
          <a:prstGeom prst="straightConnector1">
            <a:avLst/>
          </a:prstGeom>
          <a:noFill/>
          <a:ln cap="flat" cmpd="sng" w="28575">
            <a:solidFill>
              <a:srgbClr val="C55A1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19" name="Shape 1119"/>
          <p:cNvCxnSpPr>
            <a:stCxn id="1057" idx="1"/>
          </p:cNvCxnSpPr>
          <p:nvPr/>
        </p:nvCxnSpPr>
        <p:spPr>
          <a:xfrm flipH="1">
            <a:off x="2937967" y="5861685"/>
            <a:ext cx="920400" cy="48000"/>
          </a:xfrm>
          <a:prstGeom prst="straightConnector1">
            <a:avLst/>
          </a:prstGeom>
          <a:noFill/>
          <a:ln cap="flat" cmpd="sng" w="28575">
            <a:solidFill>
              <a:srgbClr val="C55A1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4" name="Shape 1124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25" name="Shape 1125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</a:t>
            </a:r>
          </a:p>
        </p:txBody>
      </p:sp>
      <p:grpSp>
        <p:nvGrpSpPr>
          <p:cNvPr id="1126" name="Shape 1126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127" name="Shape 1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Shape 1128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Shape 1129"/>
          <p:cNvSpPr/>
          <p:nvPr/>
        </p:nvSpPr>
        <p:spPr>
          <a:xfrm>
            <a:off x="3835171" y="1141540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이름, 현재 레벨 / 최대 레벨</a:t>
            </a:r>
          </a:p>
        </p:txBody>
      </p:sp>
      <p:sp>
        <p:nvSpPr>
          <p:cNvPr id="1130" name="Shape 1130"/>
          <p:cNvSpPr/>
          <p:nvPr/>
        </p:nvSpPr>
        <p:spPr>
          <a:xfrm>
            <a:off x="3835171" y="1850649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아이콘 / 설명</a:t>
            </a:r>
          </a:p>
        </p:txBody>
      </p:sp>
      <p:sp>
        <p:nvSpPr>
          <p:cNvPr id="1131" name="Shape 1131"/>
          <p:cNvSpPr/>
          <p:nvPr/>
        </p:nvSpPr>
        <p:spPr>
          <a:xfrm>
            <a:off x="3835171" y="2276400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효과 설명</a:t>
            </a:r>
          </a:p>
        </p:txBody>
      </p:sp>
      <p:sp>
        <p:nvSpPr>
          <p:cNvPr id="1132" name="Shape 1132"/>
          <p:cNvSpPr/>
          <p:nvPr/>
        </p:nvSpPr>
        <p:spPr>
          <a:xfrm>
            <a:off x="3835171" y="2788298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현재 레벨 효과와 다음 레벨  효과</a:t>
            </a:r>
          </a:p>
        </p:txBody>
      </p:sp>
      <p:sp>
        <p:nvSpPr>
          <p:cNvPr id="1133" name="Shape 1133"/>
          <p:cNvSpPr/>
          <p:nvPr/>
        </p:nvSpPr>
        <p:spPr>
          <a:xfrm>
            <a:off x="3835171" y="4443067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연구에 소요되는 시간</a:t>
            </a:r>
          </a:p>
        </p:txBody>
      </p:sp>
      <p:sp>
        <p:nvSpPr>
          <p:cNvPr id="1134" name="Shape 1134"/>
          <p:cNvSpPr/>
          <p:nvPr/>
        </p:nvSpPr>
        <p:spPr>
          <a:xfrm>
            <a:off x="3835171" y="4931796"/>
            <a:ext cx="749322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연구 버튼과 연구 진행 버튼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연구 버튼 : 크라운을 소모하여 해당 과학연구를 즉시 연구 완료할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버튼 : 요구하는 자원을 소모하여 일정 시간을 기다린 뒤에 연구 완료할 수 있습니다.</a:t>
            </a:r>
          </a:p>
        </p:txBody>
      </p:sp>
      <p:sp>
        <p:nvSpPr>
          <p:cNvPr id="1135" name="Shape 1135"/>
          <p:cNvSpPr/>
          <p:nvPr/>
        </p:nvSpPr>
        <p:spPr>
          <a:xfrm>
            <a:off x="3835171" y="3559194"/>
            <a:ext cx="3651962" cy="334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연구에 필요한 조건</a:t>
            </a:r>
          </a:p>
        </p:txBody>
      </p:sp>
      <p:sp>
        <p:nvSpPr>
          <p:cNvPr id="1136" name="Shape 1136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137" name="Shape 1137"/>
          <p:cNvSpPr/>
          <p:nvPr/>
        </p:nvSpPr>
        <p:spPr>
          <a:xfrm>
            <a:off x="272706" y="688670"/>
            <a:ext cx="3144033" cy="558808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Shape 1139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1142" name="Shape 1142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143" name="Shape 1143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4" name="Shape 1144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145" name="Shape 11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6" name="Shape 11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7" name="Shape 1147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148" name="Shape 1148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Shape 1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3" name="Shape 1153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4" name="Shape 1154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5" name="Shape 1155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6" name="Shape 1156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157" name="Shape 1157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158" name="Shape 1158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159" name="Shape 1159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160" name="Shape 1160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161" name="Shape 1161"/>
          <p:cNvSpPr/>
          <p:nvPr/>
        </p:nvSpPr>
        <p:spPr>
          <a:xfrm>
            <a:off x="409635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409635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409635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Shape 11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Shape 1166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167" name="Shape 1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Shape 11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672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Shape 1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811170" y="3608891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171" name="Shape 1171"/>
          <p:cNvSpPr/>
          <p:nvPr/>
        </p:nvSpPr>
        <p:spPr>
          <a:xfrm>
            <a:off x="812306" y="3883862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1172" name="Shape 1172"/>
          <p:cNvSpPr/>
          <p:nvPr/>
        </p:nvSpPr>
        <p:spPr>
          <a:xfrm>
            <a:off x="821830" y="4188662"/>
            <a:ext cx="202651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{현재 보유 수치} / {자원 조건 수치}</a:t>
            </a:r>
          </a:p>
        </p:txBody>
      </p:sp>
      <p:pic>
        <p:nvPicPr>
          <p:cNvPr id="1173" name="Shape 11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3915971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90182" y="3631576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Shape 11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Shape 11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Shape 11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179" name="Shape 1179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180" name="Shape 11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pic>
        <p:nvPicPr>
          <p:cNvPr id="1182" name="Shape 11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4195653"/>
            <a:ext cx="305381" cy="305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Shape 1183"/>
          <p:cNvCxnSpPr>
            <a:stCxn id="1129" idx="1"/>
          </p:cNvCxnSpPr>
          <p:nvPr/>
        </p:nvCxnSpPr>
        <p:spPr>
          <a:xfrm flipH="1">
            <a:off x="2550871" y="1308957"/>
            <a:ext cx="1284300" cy="140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4" name="Shape 1184"/>
          <p:cNvCxnSpPr>
            <a:stCxn id="1130" idx="1"/>
          </p:cNvCxnSpPr>
          <p:nvPr/>
        </p:nvCxnSpPr>
        <p:spPr>
          <a:xfrm flipH="1">
            <a:off x="3012571" y="2018066"/>
            <a:ext cx="822600" cy="4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5" name="Shape 1185"/>
          <p:cNvCxnSpPr>
            <a:stCxn id="1131" idx="1"/>
          </p:cNvCxnSpPr>
          <p:nvPr/>
        </p:nvCxnSpPr>
        <p:spPr>
          <a:xfrm flipH="1">
            <a:off x="2363671" y="2443817"/>
            <a:ext cx="1471500" cy="284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6" name="Shape 1186"/>
          <p:cNvCxnSpPr>
            <a:stCxn id="1132" idx="1"/>
          </p:cNvCxnSpPr>
          <p:nvPr/>
        </p:nvCxnSpPr>
        <p:spPr>
          <a:xfrm flipH="1">
            <a:off x="2433571" y="2955715"/>
            <a:ext cx="1401600" cy="111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7" name="Shape 1187"/>
          <p:cNvCxnSpPr>
            <a:stCxn id="1135" idx="1"/>
            <a:endCxn id="1173" idx="3"/>
          </p:cNvCxnSpPr>
          <p:nvPr/>
        </p:nvCxnSpPr>
        <p:spPr>
          <a:xfrm flipH="1">
            <a:off x="3239671" y="3726611"/>
            <a:ext cx="595500" cy="342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8" name="Shape 1188"/>
          <p:cNvCxnSpPr>
            <a:stCxn id="1133" idx="1"/>
            <a:endCxn id="1164" idx="3"/>
          </p:cNvCxnSpPr>
          <p:nvPr/>
        </p:nvCxnSpPr>
        <p:spPr>
          <a:xfrm flipH="1">
            <a:off x="3290071" y="4610485"/>
            <a:ext cx="545100" cy="8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9" name="Shape 1189"/>
          <p:cNvCxnSpPr>
            <a:stCxn id="1134" idx="1"/>
            <a:endCxn id="1180" idx="3"/>
          </p:cNvCxnSpPr>
          <p:nvPr/>
        </p:nvCxnSpPr>
        <p:spPr>
          <a:xfrm rot="10800000">
            <a:off x="3243271" y="5096761"/>
            <a:ext cx="591900" cy="296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/>
        </p:nvSpPr>
        <p:spPr>
          <a:xfrm>
            <a:off x="3835171" y="1279626"/>
            <a:ext cx="2916614" cy="14874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5" name="Shape 1195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96" name="Shape 1196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 조건 설명</a:t>
            </a:r>
          </a:p>
        </p:txBody>
      </p:sp>
      <p:grpSp>
        <p:nvGrpSpPr>
          <p:cNvPr id="1197" name="Shape 1197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198" name="Shape 1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9" name="Shape 1199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0" name="Shape 1200"/>
          <p:cNvSpPr/>
          <p:nvPr/>
        </p:nvSpPr>
        <p:spPr>
          <a:xfrm>
            <a:off x="3840600" y="127962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1" name="Shape 1201"/>
          <p:cNvCxnSpPr/>
          <p:nvPr/>
        </p:nvCxnSpPr>
        <p:spPr>
          <a:xfrm>
            <a:off x="3836278" y="127962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02" name="Shape 1202"/>
          <p:cNvSpPr/>
          <p:nvPr/>
        </p:nvSpPr>
        <p:spPr>
          <a:xfrm>
            <a:off x="4296123" y="1228184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203" name="Shape 1203"/>
          <p:cNvSpPr/>
          <p:nvPr/>
        </p:nvSpPr>
        <p:spPr>
          <a:xfrm>
            <a:off x="3868026" y="156802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3868026" y="1868483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3868026" y="2466972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6" name="Shape 1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1814" y="156802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Shape 1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8062" y="2482269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Shape 1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5010" y="1834605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/>
          <p:nvPr/>
        </p:nvSpPr>
        <p:spPr>
          <a:xfrm>
            <a:off x="4405030" y="1541000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210" name="Shape 1210"/>
          <p:cNvSpPr/>
          <p:nvPr/>
        </p:nvSpPr>
        <p:spPr>
          <a:xfrm>
            <a:off x="4406167" y="1841372"/>
            <a:ext cx="175944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1211" name="Shape 1211"/>
          <p:cNvSpPr/>
          <p:nvPr/>
        </p:nvSpPr>
        <p:spPr>
          <a:xfrm>
            <a:off x="4898292" y="2434497"/>
            <a:ext cx="8547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5000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2644" y="1856548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Shape 12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8573" y="1563686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Shape 1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2644" y="2441489"/>
            <a:ext cx="305381" cy="3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Shape 1215"/>
          <p:cNvSpPr/>
          <p:nvPr/>
        </p:nvSpPr>
        <p:spPr>
          <a:xfrm>
            <a:off x="3868026" y="2165100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4033632" y="2137988"/>
            <a:ext cx="2519565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{아이템 이름} 보유 개수</a:t>
            </a: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필요 개수</a:t>
            </a:r>
          </a:p>
        </p:txBody>
      </p:sp>
      <p:pic>
        <p:nvPicPr>
          <p:cNvPr id="1217" name="Shape 1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2644" y="2153164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Shape 12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41944" y="2170076"/>
            <a:ext cx="240232" cy="224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/>
          <p:nvPr/>
        </p:nvSpPr>
        <p:spPr>
          <a:xfrm>
            <a:off x="3835171" y="2813450"/>
            <a:ext cx="820442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연구 조건으로 4종류 항목이 존재할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: </a:t>
            </a:r>
            <a:r>
              <a:rPr b="1" i="0" lang="en-US" sz="1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Lv 5 아카데미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형식으로 표시</a:t>
            </a:r>
            <a:b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건물 조건이 충족되지 않은 경우, 건물 조건 탭을 터치하면 해당 건물의 업그레이드 화면으로 이동합니다.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: </a:t>
            </a:r>
            <a:r>
              <a:rPr b="1" i="0" lang="en-US" sz="1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Lv 2 벌목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형식으로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: </a:t>
            </a:r>
            <a:r>
              <a:rPr b="1" i="0" lang="en-US" sz="1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과학연구스톤  399 / 500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형식으로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( 식량, 목재, 석재, 철광석 ) -&gt; </a:t>
            </a:r>
            <a:r>
              <a:rPr b="1" i="0" lang="en-US" sz="1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보유 자원 / 요구 자원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표시 </a:t>
            </a:r>
            <a:b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자원이 부족한 경우, 자원이 표시된 탭을 터치하면 자원 아이템 구매/사용 화면으로 이동합니다.</a:t>
            </a:r>
          </a:p>
        </p:txBody>
      </p:sp>
      <p:sp>
        <p:nvSpPr>
          <p:cNvPr id="1220" name="Shape 1220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221" name="Shape 1221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Shape 1222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223" name="Shape 1223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Shape 1224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225" name="Shape 1225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6" name="Shape 1226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227" name="Shape 1227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8" name="Shape 122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229" name="Shape 122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0" name="Shape 123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31" name="Shape 1231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232" name="Shape 1232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Shape 12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Shape 1234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Shape 1236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7" name="Shape 1237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8" name="Shape 1238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9" name="Shape 1239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40" name="Shape 1240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241" name="Shape 1241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242" name="Shape 1242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243" name="Shape 1243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244" name="Shape 1244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09635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409635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409635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Shape 1248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Shape 12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Shape 1250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251" name="Shape 1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422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672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Shape 1254"/>
          <p:cNvSpPr/>
          <p:nvPr/>
        </p:nvSpPr>
        <p:spPr>
          <a:xfrm>
            <a:off x="811170" y="3608891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255" name="Shape 1255"/>
          <p:cNvSpPr/>
          <p:nvPr/>
        </p:nvSpPr>
        <p:spPr>
          <a:xfrm>
            <a:off x="812306" y="3883862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1256" name="Shape 1256"/>
          <p:cNvSpPr/>
          <p:nvPr/>
        </p:nvSpPr>
        <p:spPr>
          <a:xfrm>
            <a:off x="821830" y="4188662"/>
            <a:ext cx="202651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{현재 보유 수치} / {자원 조건 수치}</a:t>
            </a:r>
          </a:p>
        </p:txBody>
      </p:sp>
      <p:pic>
        <p:nvPicPr>
          <p:cNvPr id="1257" name="Shape 1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1680" y="3915971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Shape 12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7608" y="3631576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Shape 12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Shape 12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Shape 1262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263" name="Shape 1263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264" name="Shape 12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Shape 1265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pic>
        <p:nvPicPr>
          <p:cNvPr id="1266" name="Shape 12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1680" y="4195653"/>
            <a:ext cx="305381" cy="3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Shape 1267"/>
          <p:cNvSpPr/>
          <p:nvPr/>
        </p:nvSpPr>
        <p:spPr>
          <a:xfrm>
            <a:off x="386354" y="3347519"/>
            <a:ext cx="2912293" cy="112540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8" name="Shape 1268"/>
          <p:cNvCxnSpPr>
            <a:stCxn id="1267" idx="3"/>
            <a:endCxn id="1194" idx="1"/>
          </p:cNvCxnSpPr>
          <p:nvPr/>
        </p:nvCxnSpPr>
        <p:spPr>
          <a:xfrm flipH="1" rot="10800000">
            <a:off x="3298647" y="2023220"/>
            <a:ext cx="536400" cy="188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269" name="Shape 126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00000">
            <a:off x="7041380" y="2520522"/>
            <a:ext cx="156289" cy="1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/>
          <p:nvPr/>
        </p:nvSpPr>
        <p:spPr>
          <a:xfrm>
            <a:off x="7363692" y="2403513"/>
            <a:ext cx="4354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터치한 경우, 자원 상자 아이템 사용 화면으로 이동합니다.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5" name="Shape 1275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76" name="Shape 1276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 조건 설명</a:t>
            </a:r>
          </a:p>
        </p:txBody>
      </p:sp>
      <p:grpSp>
        <p:nvGrpSpPr>
          <p:cNvPr id="1277" name="Shape 1277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278" name="Shape 12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Shape 1279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Shape 1280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281" name="Shape 1281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283" name="Shape 1283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Shape 1284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285" name="Shape 1285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Shape 1286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287" name="Shape 1287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8" name="Shape 128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289" name="Shape 128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0" name="Shape 129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91" name="Shape 1291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292" name="Shape 1292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Shape 1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295" name="Shape 12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7" name="Shape 1297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8" name="Shape 1298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9" name="Shape 1299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0" name="Shape 1300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301" name="Shape 1301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302" name="Shape 1302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303" name="Shape 1303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304" name="Shape 1304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305" name="Shape 1305"/>
          <p:cNvSpPr/>
          <p:nvPr/>
        </p:nvSpPr>
        <p:spPr>
          <a:xfrm>
            <a:off x="409635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/>
          <p:nvPr/>
        </p:nvSpPr>
        <p:spPr>
          <a:xfrm>
            <a:off x="409635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409635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Shape 1308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9" name="Shape 13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Shape 1310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311" name="Shape 13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672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Shape 1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Shape 1314"/>
          <p:cNvSpPr/>
          <p:nvPr/>
        </p:nvSpPr>
        <p:spPr>
          <a:xfrm>
            <a:off x="811170" y="3608891"/>
            <a:ext cx="220190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 06 : 08 : 88</a:t>
            </a:r>
          </a:p>
        </p:txBody>
      </p:sp>
      <p:sp>
        <p:nvSpPr>
          <p:cNvPr id="1315" name="Shape 1315"/>
          <p:cNvSpPr/>
          <p:nvPr/>
        </p:nvSpPr>
        <p:spPr>
          <a:xfrm>
            <a:off x="812306" y="3883862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1316" name="Shape 1316"/>
          <p:cNvSpPr/>
          <p:nvPr/>
        </p:nvSpPr>
        <p:spPr>
          <a:xfrm>
            <a:off x="821830" y="4188662"/>
            <a:ext cx="202651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{현재 보유 수치} / {자원 조건 수치}</a:t>
            </a:r>
          </a:p>
        </p:txBody>
      </p:sp>
      <p:pic>
        <p:nvPicPr>
          <p:cNvPr id="1317" name="Shape 13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3915971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Shape 13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Shape 13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Shape 13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Shape 1321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322" name="Shape 1322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323" name="Shape 13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Shape 1324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pic>
        <p:nvPicPr>
          <p:cNvPr id="1325" name="Shape 13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4195653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Shape 13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0944" y="3615342"/>
            <a:ext cx="305381" cy="3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Shape 1327"/>
          <p:cNvSpPr/>
          <p:nvPr/>
        </p:nvSpPr>
        <p:spPr>
          <a:xfrm>
            <a:off x="4470401" y="3546639"/>
            <a:ext cx="68613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조건에 해당하는 건물이 업그레이드 중인 경우, 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탭을 터치하면 크라운을 소모하여 건설을 즉시 완료할 수 있습니다.</a:t>
            </a:r>
          </a:p>
        </p:txBody>
      </p:sp>
      <p:sp>
        <p:nvSpPr>
          <p:cNvPr id="1328" name="Shape 1328"/>
          <p:cNvSpPr/>
          <p:nvPr/>
        </p:nvSpPr>
        <p:spPr>
          <a:xfrm>
            <a:off x="386354" y="3517650"/>
            <a:ext cx="2912293" cy="40499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4821473" y="4619546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1330" name="Shape 1330"/>
          <p:cNvSpPr/>
          <p:nvPr/>
        </p:nvSpPr>
        <p:spPr>
          <a:xfrm>
            <a:off x="4746592" y="4236435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4748667" y="4235860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건설을 즉시 완료하실 수 있습니다!</a:t>
            </a:r>
          </a:p>
        </p:txBody>
      </p:sp>
      <p:sp>
        <p:nvSpPr>
          <p:cNvPr id="1332" name="Shape 1332"/>
          <p:cNvSpPr/>
          <p:nvPr/>
        </p:nvSpPr>
        <p:spPr>
          <a:xfrm>
            <a:off x="5709135" y="4922428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5776660" y="4879425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1334" name="Shape 13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7835" y="5093260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Shape 1335"/>
          <p:cNvSpPr/>
          <p:nvPr/>
        </p:nvSpPr>
        <p:spPr>
          <a:xfrm>
            <a:off x="6037651" y="5043950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1336" name="Shape 1336"/>
          <p:cNvSpPr/>
          <p:nvPr/>
        </p:nvSpPr>
        <p:spPr>
          <a:xfrm>
            <a:off x="5413612" y="4707551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  <p:cxnSp>
        <p:nvCxnSpPr>
          <p:cNvPr id="1337" name="Shape 1337"/>
          <p:cNvCxnSpPr>
            <a:stCxn id="1328" idx="3"/>
            <a:endCxn id="1330" idx="1"/>
          </p:cNvCxnSpPr>
          <p:nvPr/>
        </p:nvCxnSpPr>
        <p:spPr>
          <a:xfrm>
            <a:off x="3298647" y="3720148"/>
            <a:ext cx="1447800" cy="1061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01" name="Shape 101"/>
          <p:cNvGraphicFramePr/>
          <p:nvPr/>
        </p:nvGraphicFramePr>
        <p:xfrm>
          <a:off x="689452" y="8749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{D72FF109-658E-4A3B-B039-6402FD39B0A7}</a:tableStyleId>
              </a:tblPr>
              <a:tblGrid>
                <a:gridCol w="1584725"/>
                <a:gridCol w="7574675"/>
              </a:tblGrid>
              <a:tr h="40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아카데미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타운의 성벽 내부에 건설 가능한 건물입니다. 하나만 지을 수 있으며 업그레이드가 가능합니다.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철거는 불가능합니다.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연구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아카데미가 가지고 있는 주요 기능입니다. 과학 기술을 연구할 수 있지만, 동시에 하나의 과학 기술만 연구할 수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연구 가속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아카데미가 과학 기술을 연구하고 있을 때, 사용가능한 가속 아이템의 종류입니다.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연구 진행 시간을 줄일 수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과학 기술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패시브 형태의 스킬입니다. 연구를 통해 획득할 수 있으며, 획득하게 되면 자동으로 사용되어 효과가 적용됩니다.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여러 종류의 과학 기술이 있고 전투, 기술, 자원 카테고리로 나뉘어져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과학 기술 레벨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각각의 과학 기술은 레벨을 가지고 있으며, 연구를 통해 획득한 과학 기술의 레벨을 높일 수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연구 진행 시간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과학 기술을 연구할 때, 완료까지 걸리는 시간입니다. 일반 가속 아이템 이외에도 연구 가속 아이템을 사용하여 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진행 시간을 줄일 수 있습니다.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>
                          <a:solidFill>
                            <a:schemeClr val="dk1"/>
                          </a:solidFill>
                        </a:rPr>
                        <a:t>무료 건설 시간에 해당되지 않습니다.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2" name="Shape 1342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43" name="Shape 1343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 조건 설명</a:t>
            </a:r>
          </a:p>
        </p:txBody>
      </p:sp>
      <p:grpSp>
        <p:nvGrpSpPr>
          <p:cNvPr id="1344" name="Shape 1344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345" name="Shape 13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Shape 1346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7" name="Shape 1347"/>
          <p:cNvSpPr/>
          <p:nvPr/>
        </p:nvSpPr>
        <p:spPr>
          <a:xfrm>
            <a:off x="3838071" y="2248968"/>
            <a:ext cx="754112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연구 중인 과학 기술이 있는 경우,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중인 과학기술에 대한 정보를 표시해줍니다.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중인 과학기술이 표시된 곳을 터치하면, 크라운을 소모하여  즉시 연구를 완료할 수 있습니다.</a:t>
            </a:r>
          </a:p>
        </p:txBody>
      </p:sp>
      <p:sp>
        <p:nvSpPr>
          <p:cNvPr id="1348" name="Shape 1348"/>
          <p:cNvSpPr/>
          <p:nvPr/>
        </p:nvSpPr>
        <p:spPr>
          <a:xfrm>
            <a:off x="3835171" y="768843"/>
            <a:ext cx="55628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기술을 2개 이상 연구하려고 하는 경우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이 팝업은 채석장을 연구 중일 때, 벌목을 연구하고자 한 경우입니다.</a:t>
            </a:r>
          </a:p>
        </p:txBody>
      </p:sp>
      <p:sp>
        <p:nvSpPr>
          <p:cNvPr id="1349" name="Shape 1349"/>
          <p:cNvSpPr/>
          <p:nvPr/>
        </p:nvSpPr>
        <p:spPr>
          <a:xfrm>
            <a:off x="3838071" y="4811001"/>
            <a:ext cx="5314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연구 중일때, 다른 과학기술을 연구하고자 하는 경우 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완료, 연구 버튼을 누르면 연구 불가 알림 팝업을 호출합니다.</a:t>
            </a:r>
          </a:p>
        </p:txBody>
      </p:sp>
      <p:grpSp>
        <p:nvGrpSpPr>
          <p:cNvPr id="1350" name="Shape 1350"/>
          <p:cNvGrpSpPr/>
          <p:nvPr/>
        </p:nvGrpSpPr>
        <p:grpSpPr>
          <a:xfrm>
            <a:off x="4179115" y="5569219"/>
            <a:ext cx="2932699" cy="674436"/>
            <a:chOff x="372476" y="2124941"/>
            <a:chExt cx="2932699" cy="674436"/>
          </a:xfrm>
        </p:grpSpPr>
        <p:sp>
          <p:nvSpPr>
            <p:cNvPr id="1351" name="Shape 1351"/>
            <p:cNvSpPr/>
            <p:nvPr/>
          </p:nvSpPr>
          <p:spPr>
            <a:xfrm>
              <a:off x="372476" y="2141903"/>
              <a:ext cx="2917802" cy="657473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74552" y="2301043"/>
              <a:ext cx="291780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 한번에 하나의 연구만 진행할 수 있습니다.</a:t>
              </a:r>
            </a:p>
          </p:txBody>
        </p:sp>
        <p:cxnSp>
          <p:nvCxnSpPr>
            <p:cNvPr id="1353" name="Shape 1353"/>
            <p:cNvCxnSpPr/>
            <p:nvPr/>
          </p:nvCxnSpPr>
          <p:spPr>
            <a:xfrm>
              <a:off x="387372" y="2124941"/>
              <a:ext cx="2917802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54" name="Shape 1354"/>
            <p:cNvCxnSpPr/>
            <p:nvPr/>
          </p:nvCxnSpPr>
          <p:spPr>
            <a:xfrm>
              <a:off x="387372" y="2791516"/>
              <a:ext cx="2917802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355" name="Shape 1355"/>
          <p:cNvSpPr/>
          <p:nvPr/>
        </p:nvSpPr>
        <p:spPr>
          <a:xfrm>
            <a:off x="4196498" y="3621755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1356" name="Shape 1356"/>
          <p:cNvSpPr/>
          <p:nvPr/>
        </p:nvSpPr>
        <p:spPr>
          <a:xfrm>
            <a:off x="4121617" y="3238644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4123692" y="3238069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즉시 완료하실 수 있습니다!</a:t>
            </a:r>
          </a:p>
        </p:txBody>
      </p:sp>
      <p:sp>
        <p:nvSpPr>
          <p:cNvPr id="1358" name="Shape 1358"/>
          <p:cNvSpPr/>
          <p:nvPr/>
        </p:nvSpPr>
        <p:spPr>
          <a:xfrm>
            <a:off x="5084160" y="3924637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Shape 1359"/>
          <p:cNvSpPr/>
          <p:nvPr/>
        </p:nvSpPr>
        <p:spPr>
          <a:xfrm>
            <a:off x="5151685" y="3881635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1360" name="Shape 1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2860" y="4095469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Shape 1361"/>
          <p:cNvSpPr/>
          <p:nvPr/>
        </p:nvSpPr>
        <p:spPr>
          <a:xfrm>
            <a:off x="5412676" y="4046160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1362" name="Shape 1362"/>
          <p:cNvSpPr/>
          <p:nvPr/>
        </p:nvSpPr>
        <p:spPr>
          <a:xfrm>
            <a:off x="4788637" y="3709760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  <p:sp>
        <p:nvSpPr>
          <p:cNvPr id="1363" name="Shape 1363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364" name="Shape 1364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Shape 1365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366" name="Shape 1366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Shape 1367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368" name="Shape 1368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9" name="Shape 1369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370" name="Shape 1370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1" name="Shape 1371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372" name="Shape 137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3" name="Shape 13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74" name="Shape 1374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375" name="Shape 1375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6" name="Shape 1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378" name="Shape 1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Shape 1379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0" name="Shape 1380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81" name="Shape 1381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2" name="Shape 1382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83" name="Shape 1383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384" name="Shape 1384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385" name="Shape 1385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386" name="Shape 1386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387" name="Shape 1387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388" name="Shape 1388"/>
          <p:cNvSpPr/>
          <p:nvPr/>
        </p:nvSpPr>
        <p:spPr>
          <a:xfrm>
            <a:off x="409635" y="3940723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409635" y="4232712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Shape 13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Shape 1392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393" name="Shape 13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3422" y="3940723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618" y="4198832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/>
          <p:nvPr/>
        </p:nvSpPr>
        <p:spPr>
          <a:xfrm>
            <a:off x="946637" y="3913694"/>
            <a:ext cx="1760580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396" name="Shape 1396"/>
          <p:cNvSpPr/>
          <p:nvPr/>
        </p:nvSpPr>
        <p:spPr>
          <a:xfrm>
            <a:off x="1066305" y="4188666"/>
            <a:ext cx="1587293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pic>
        <p:nvPicPr>
          <p:cNvPr id="1397" name="Shape 13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4220776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Shape 13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90182" y="3936380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Shape 1402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403" name="Shape 1403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404" name="Shape 14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Shape 1405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sp>
        <p:nvSpPr>
          <p:cNvPr id="1406" name="Shape 1406"/>
          <p:cNvSpPr/>
          <p:nvPr/>
        </p:nvSpPr>
        <p:spPr>
          <a:xfrm>
            <a:off x="409635" y="3648596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Shape 1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710" y="3617907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Shape 1408"/>
          <p:cNvSpPr/>
          <p:nvPr/>
        </p:nvSpPr>
        <p:spPr>
          <a:xfrm>
            <a:off x="936958" y="3621378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3 채석장  06 : 53 : 06</a:t>
            </a:r>
          </a:p>
        </p:txBody>
      </p:sp>
      <p:pic>
        <p:nvPicPr>
          <p:cNvPr id="1409" name="Shape 14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2208" y="3621378"/>
            <a:ext cx="305381" cy="305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0" name="Shape 1410"/>
          <p:cNvCxnSpPr>
            <a:stCxn id="1347" idx="1"/>
            <a:endCxn id="1409" idx="3"/>
          </p:cNvCxnSpPr>
          <p:nvPr/>
        </p:nvCxnSpPr>
        <p:spPr>
          <a:xfrm flipH="1">
            <a:off x="3247671" y="2710633"/>
            <a:ext cx="590400" cy="10634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11" name="Shape 1411"/>
          <p:cNvCxnSpPr>
            <a:stCxn id="1349" idx="1"/>
            <a:endCxn id="1404" idx="3"/>
          </p:cNvCxnSpPr>
          <p:nvPr/>
        </p:nvCxnSpPr>
        <p:spPr>
          <a:xfrm rot="10800000">
            <a:off x="3243471" y="5096966"/>
            <a:ext cx="594600" cy="37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6" name="Shape 1416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17" name="Shape 1417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 조건 설명</a:t>
            </a:r>
          </a:p>
        </p:txBody>
      </p:sp>
      <p:grpSp>
        <p:nvGrpSpPr>
          <p:cNvPr id="1418" name="Shape 1418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419" name="Shape 14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Shape 1420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Shape 1421"/>
          <p:cNvSpPr/>
          <p:nvPr/>
        </p:nvSpPr>
        <p:spPr>
          <a:xfrm>
            <a:off x="3495550" y="690047"/>
            <a:ext cx="7096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연구에 필요한 자원이 부족할 때, 크라운을 사용하여 연구를 시작할 수 있는 팝업입니다.</a:t>
            </a:r>
          </a:p>
        </p:txBody>
      </p:sp>
      <p:sp>
        <p:nvSpPr>
          <p:cNvPr id="1422" name="Shape 1422"/>
          <p:cNvSpPr/>
          <p:nvPr/>
        </p:nvSpPr>
        <p:spPr>
          <a:xfrm>
            <a:off x="3495550" y="3928239"/>
            <a:ext cx="70962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소모량이 표시되며, 유저가 가진 크라운이 부족할 경우 비활성화 처리합니다.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크라운이 충분한 경우, 크라운이 소모되고 연구가 시작됩니다.</a:t>
            </a:r>
          </a:p>
        </p:txBody>
      </p:sp>
      <p:sp>
        <p:nvSpPr>
          <p:cNvPr id="1423" name="Shape 1423"/>
          <p:cNvSpPr/>
          <p:nvPr/>
        </p:nvSpPr>
        <p:spPr>
          <a:xfrm>
            <a:off x="3495550" y="2668622"/>
            <a:ext cx="709625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부족한 자원을 표시합니다.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연구를 시작하기 위해서 부족한 자원 아이콘과 수치만 표시합니다.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식량, 목재, 석재, 철광석이 모두 표시될 수 있습니다.</a:t>
            </a:r>
          </a:p>
        </p:txBody>
      </p:sp>
      <p:sp>
        <p:nvSpPr>
          <p:cNvPr id="1424" name="Shape 1424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1425" name="Shape 1425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Shape 1426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427" name="Shape 1427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Shape 1428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429" name="Shape 1429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Shape 1430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431" name="Shape 1431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2" name="Shape 1432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433" name="Shape 14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4" name="Shape 14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35" name="Shape 1435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436" name="Shape 1436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Shape 14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Shape 1438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439" name="Shape 14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Shape 1440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Shape 1441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42" name="Shape 1442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3" name="Shape 1443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44" name="Shape 1444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445" name="Shape 1445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446" name="Shape 1446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447" name="Shape 1447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448" name="Shape 1448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449" name="Shape 1449"/>
          <p:cNvSpPr/>
          <p:nvPr/>
        </p:nvSpPr>
        <p:spPr>
          <a:xfrm>
            <a:off x="409635" y="3940723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/>
          <p:nvPr/>
        </p:nvSpPr>
        <p:spPr>
          <a:xfrm>
            <a:off x="409635" y="4232712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Shape 1451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454" name="Shape 14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940723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Shape 1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4198832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Shape 1456"/>
          <p:cNvSpPr/>
          <p:nvPr/>
        </p:nvSpPr>
        <p:spPr>
          <a:xfrm>
            <a:off x="1124441" y="3913694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457" name="Shape 1457"/>
          <p:cNvSpPr/>
          <p:nvPr/>
        </p:nvSpPr>
        <p:spPr>
          <a:xfrm>
            <a:off x="1040908" y="4188666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pic>
        <p:nvPicPr>
          <p:cNvPr id="1458" name="Shape 14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34253" y="4220776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Shape 14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0182" y="3936380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Shape 14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Shape 14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Shape 14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Shape 1463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464" name="Shape 1464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465" name="Shape 14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Shape 1466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sp>
        <p:nvSpPr>
          <p:cNvPr id="1467" name="Shape 1467"/>
          <p:cNvSpPr/>
          <p:nvPr/>
        </p:nvSpPr>
        <p:spPr>
          <a:xfrm>
            <a:off x="409635" y="3648596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710" y="3617907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/>
          <p:nvPr/>
        </p:nvSpPr>
        <p:spPr>
          <a:xfrm>
            <a:off x="936958" y="3621378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3 채석장  06 : 53 : 06</a:t>
            </a:r>
          </a:p>
        </p:txBody>
      </p:sp>
      <p:pic>
        <p:nvPicPr>
          <p:cNvPr id="1470" name="Shape 14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42208" y="3621378"/>
            <a:ext cx="305381" cy="3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Shape 1471"/>
          <p:cNvSpPr/>
          <p:nvPr/>
        </p:nvSpPr>
        <p:spPr>
          <a:xfrm>
            <a:off x="27443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2" name="Shape 1472"/>
          <p:cNvGrpSpPr/>
          <p:nvPr/>
        </p:nvGrpSpPr>
        <p:grpSpPr>
          <a:xfrm>
            <a:off x="377846" y="1829747"/>
            <a:ext cx="2919878" cy="2171221"/>
            <a:chOff x="377846" y="1829747"/>
            <a:chExt cx="2919878" cy="2171221"/>
          </a:xfrm>
        </p:grpSpPr>
        <p:sp>
          <p:nvSpPr>
            <p:cNvPr id="1473" name="Shape 1473"/>
            <p:cNvSpPr/>
            <p:nvPr/>
          </p:nvSpPr>
          <p:spPr>
            <a:xfrm>
              <a:off x="452729" y="2213433"/>
              <a:ext cx="2796419" cy="266560"/>
            </a:xfrm>
            <a:prstGeom prst="rect">
              <a:avLst/>
            </a:prstGeom>
            <a:solidFill>
              <a:srgbClr val="1E4E79"/>
            </a:solidFill>
            <a:ln cap="flat" cmpd="sng" w="9525">
              <a:solidFill>
                <a:srgbClr val="5096D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효과</a:t>
              </a: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49922" y="2488967"/>
              <a:ext cx="2807626" cy="692925"/>
            </a:xfrm>
            <a:prstGeom prst="rect">
              <a:avLst/>
            </a:prstGeom>
            <a:solidFill>
              <a:srgbClr val="5096D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 증가 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Now Lv : +4%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Next Lv : +8%</a:t>
              </a: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77846" y="1830321"/>
              <a:ext cx="2917802" cy="217064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79922" y="1829747"/>
              <a:ext cx="2917802" cy="923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 자원이 부족하여 이 과학기술을 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 할 수 없습니다.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부족한 자원만큼 크라운을 사용하여 연구를 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시작할 수 있습니다!</a:t>
              </a: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340390" y="3598835"/>
              <a:ext cx="984051" cy="31776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8" name="Shape 1478"/>
            <p:cNvCxnSpPr/>
            <p:nvPr/>
          </p:nvCxnSpPr>
          <p:spPr>
            <a:xfrm>
              <a:off x="553810" y="2744199"/>
              <a:ext cx="255115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479" name="Shape 147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47404" y="2773431"/>
              <a:ext cx="434622" cy="434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Shape 148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63558" y="2773431"/>
              <a:ext cx="434622" cy="434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Shape 1481"/>
            <p:cNvSpPr/>
            <p:nvPr/>
          </p:nvSpPr>
          <p:spPr>
            <a:xfrm>
              <a:off x="1407916" y="3555832"/>
              <a:ext cx="842939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 구</a:t>
              </a:r>
            </a:p>
          </p:txBody>
        </p:sp>
        <p:pic>
          <p:nvPicPr>
            <p:cNvPr id="1482" name="Shape 148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79090" y="3769667"/>
              <a:ext cx="142832" cy="13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3" name="Shape 1483"/>
            <p:cNvSpPr/>
            <p:nvPr/>
          </p:nvSpPr>
          <p:spPr>
            <a:xfrm>
              <a:off x="1668906" y="3739907"/>
              <a:ext cx="4604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197166" y="3191194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264.2K</a:t>
              </a: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822383" y="3200609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1.6M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0" name="Shape 1490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카테고리</a:t>
            </a:r>
          </a:p>
        </p:txBody>
      </p:sp>
      <p:grpSp>
        <p:nvGrpSpPr>
          <p:cNvPr id="1492" name="Shape 1492"/>
          <p:cNvGrpSpPr/>
          <p:nvPr/>
        </p:nvGrpSpPr>
        <p:grpSpPr>
          <a:xfrm>
            <a:off x="265968" y="686139"/>
            <a:ext cx="3150771" cy="5590615"/>
            <a:chOff x="265968" y="686139"/>
            <a:chExt cx="3150771" cy="5590615"/>
          </a:xfrm>
        </p:grpSpPr>
        <p:pic>
          <p:nvPicPr>
            <p:cNvPr id="1493" name="Shape 14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4" name="Shape 1494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 개수 ( 38 / 88 )</a:t>
              </a: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86856" y="1337553"/>
              <a:ext cx="3113997" cy="260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333350" y="1050500"/>
              <a:ext cx="955083" cy="347014"/>
            </a:xfrm>
            <a:prstGeom prst="rect">
              <a:avLst/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369192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2405035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456462" y="1025644"/>
              <a:ext cx="678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고대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05715" y="1025625"/>
              <a:ext cx="678072" cy="333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</a:t>
              </a: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387156" y="1033591"/>
              <a:ext cx="10136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르네상스</a:t>
              </a:r>
            </a:p>
          </p:txBody>
        </p:sp>
        <p:pic>
          <p:nvPicPr>
            <p:cNvPr id="1502" name="Shape 15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883" y="1443532"/>
              <a:ext cx="3067502" cy="285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Shape 1503"/>
            <p:cNvSpPr/>
            <p:nvPr/>
          </p:nvSpPr>
          <p:spPr>
            <a:xfrm>
              <a:off x="457200" y="1705915"/>
              <a:ext cx="2771774" cy="381858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4" name="Shape 15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1466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Shape 15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4801" y="1785080"/>
              <a:ext cx="479720" cy="479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Shape 15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2874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Shape 150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66482" y="1761516"/>
              <a:ext cx="515164" cy="540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Shape 1508"/>
            <p:cNvSpPr/>
            <p:nvPr/>
          </p:nvSpPr>
          <p:spPr>
            <a:xfrm>
              <a:off x="2176210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농업</a:t>
              </a: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964803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벌목</a:t>
              </a: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270642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Shape 1511"/>
            <p:cNvSpPr txBox="1"/>
            <p:nvPr/>
          </p:nvSpPr>
          <p:spPr>
            <a:xfrm>
              <a:off x="1231016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2507057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 txBox="1"/>
            <p:nvPr/>
          </p:nvSpPr>
          <p:spPr>
            <a:xfrm>
              <a:off x="2467431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pic>
          <p:nvPicPr>
            <p:cNvPr id="1514" name="Shape 15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39115" y="2603933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Shape 15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9115" y="2592505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Shape 15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7008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Shape 15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42874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Shape 15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5387" y="4146255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9" name="Shape 1519"/>
            <p:cNvCxnSpPr>
              <a:stCxn id="1508" idx="2"/>
              <a:endCxn id="1514" idx="0"/>
            </p:cNvCxnSpPr>
            <p:nvPr/>
          </p:nvCxnSpPr>
          <p:spPr>
            <a:xfrm flipH="1">
              <a:off x="1806769" y="2343674"/>
              <a:ext cx="6093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20" name="Shape 1520"/>
            <p:cNvCxnSpPr>
              <a:stCxn id="1509" idx="2"/>
              <a:endCxn id="1514" idx="0"/>
            </p:cNvCxnSpPr>
            <p:nvPr/>
          </p:nvCxnSpPr>
          <p:spPr>
            <a:xfrm>
              <a:off x="1204662" y="2343674"/>
              <a:ext cx="6021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21" name="Shape 1521"/>
            <p:cNvCxnSpPr>
              <a:stCxn id="1516" idx="0"/>
              <a:endCxn id="1514" idx="2"/>
            </p:cNvCxnSpPr>
            <p:nvPr/>
          </p:nvCxnSpPr>
          <p:spPr>
            <a:xfrm flipH="1" rot="10800000">
              <a:off x="1204661" y="3139107"/>
              <a:ext cx="6021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22" name="Shape 1522"/>
            <p:cNvCxnSpPr>
              <a:stCxn id="1517" idx="0"/>
              <a:endCxn id="1514" idx="2"/>
            </p:cNvCxnSpPr>
            <p:nvPr/>
          </p:nvCxnSpPr>
          <p:spPr>
            <a:xfrm rot="10800000">
              <a:off x="1806627" y="3139107"/>
              <a:ext cx="6039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23" name="Shape 1523"/>
            <p:cNvSpPr/>
            <p:nvPr/>
          </p:nvSpPr>
          <p:spPr>
            <a:xfrm>
              <a:off x="1578337" y="3017828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채광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460082" y="3306919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 txBox="1"/>
            <p:nvPr/>
          </p:nvSpPr>
          <p:spPr>
            <a:xfrm>
              <a:off x="2428075" y="3306917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279044" y="331374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Shape 1527"/>
            <p:cNvSpPr txBox="1"/>
            <p:nvPr/>
          </p:nvSpPr>
          <p:spPr>
            <a:xfrm>
              <a:off x="1239417" y="3313739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30943" y="4064514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Shape 1529"/>
            <p:cNvSpPr txBox="1"/>
            <p:nvPr/>
          </p:nvSpPr>
          <p:spPr>
            <a:xfrm>
              <a:off x="1891317" y="406451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1530" name="Shape 15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7008" y="336329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Shape 15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49622" y="335532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32" name="Shape 1532"/>
            <p:cNvCxnSpPr>
              <a:endCxn id="1517" idx="2"/>
            </p:cNvCxnSpPr>
            <p:nvPr/>
          </p:nvCxnSpPr>
          <p:spPr>
            <a:xfrm flipH="1" rot="10800000">
              <a:off x="1833027" y="3906013"/>
              <a:ext cx="577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33" name="Shape 1533"/>
            <p:cNvCxnSpPr>
              <a:endCxn id="1516" idx="2"/>
            </p:cNvCxnSpPr>
            <p:nvPr/>
          </p:nvCxnSpPr>
          <p:spPr>
            <a:xfrm rot="10800000">
              <a:off x="1204661" y="3906013"/>
              <a:ext cx="628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34" name="Shape 1534"/>
            <p:cNvSpPr/>
            <p:nvPr/>
          </p:nvSpPr>
          <p:spPr>
            <a:xfrm>
              <a:off x="951419" y="3802585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곡괭이</a:t>
              </a: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85908" y="3796876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</a:t>
              </a:r>
            </a:p>
          </p:txBody>
        </p:sp>
        <p:pic>
          <p:nvPicPr>
            <p:cNvPr id="1536" name="Shape 15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62325" y="412299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7" name="Shape 1537"/>
            <p:cNvSpPr/>
            <p:nvPr/>
          </p:nvSpPr>
          <p:spPr>
            <a:xfrm>
              <a:off x="1910441" y="2552506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 txBox="1"/>
            <p:nvPr/>
          </p:nvSpPr>
          <p:spPr>
            <a:xfrm>
              <a:off x="1870816" y="2552505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1562325" y="4595050"/>
              <a:ext cx="534950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농장확장</a:t>
              </a:r>
            </a:p>
          </p:txBody>
        </p:sp>
        <p:pic>
          <p:nvPicPr>
            <p:cNvPr id="1540" name="Shape 15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4637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Shape 15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60502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Shape 1542"/>
            <p:cNvSpPr/>
            <p:nvPr/>
          </p:nvSpPr>
          <p:spPr>
            <a:xfrm>
              <a:off x="2477710" y="4882200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Shape 1543"/>
            <p:cNvSpPr txBox="1"/>
            <p:nvPr/>
          </p:nvSpPr>
          <p:spPr>
            <a:xfrm>
              <a:off x="2445705" y="4882198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1296673" y="488902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 txBox="1"/>
            <p:nvPr/>
          </p:nvSpPr>
          <p:spPr>
            <a:xfrm>
              <a:off x="1257046" y="4889021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1546" name="Shape 15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4637" y="493857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Shape 15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67250" y="4930607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8" name="Shape 1548"/>
            <p:cNvCxnSpPr>
              <a:stCxn id="1539" idx="2"/>
              <a:endCxn id="1546" idx="0"/>
            </p:cNvCxnSpPr>
            <p:nvPr/>
          </p:nvCxnSpPr>
          <p:spPr>
            <a:xfrm flipH="1">
              <a:off x="1233700" y="4741372"/>
              <a:ext cx="596100" cy="197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49" name="Shape 1549"/>
            <p:cNvCxnSpPr>
              <a:stCxn id="1539" idx="2"/>
              <a:endCxn id="1547" idx="0"/>
            </p:cNvCxnSpPr>
            <p:nvPr/>
          </p:nvCxnSpPr>
          <p:spPr>
            <a:xfrm>
              <a:off x="1829800" y="4741372"/>
              <a:ext cx="616500" cy="189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550" name="Shape 15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2707" y="691016"/>
              <a:ext cx="3144033" cy="288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1" name="Shape 1551"/>
            <p:cNvSpPr/>
            <p:nvPr/>
          </p:nvSpPr>
          <p:spPr>
            <a:xfrm>
              <a:off x="334357" y="686139"/>
              <a:ext cx="30172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</a:t>
              </a:r>
            </a:p>
          </p:txBody>
        </p:sp>
      </p:grpSp>
      <p:sp>
        <p:nvSpPr>
          <p:cNvPr id="1552" name="Shape 1552"/>
          <p:cNvSpPr/>
          <p:nvPr/>
        </p:nvSpPr>
        <p:spPr>
          <a:xfrm>
            <a:off x="3602767" y="690047"/>
            <a:ext cx="3651962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중인 과학 기술 이펙트 처리입니다.</a:t>
            </a:r>
          </a:p>
        </p:txBody>
      </p:sp>
      <p:sp>
        <p:nvSpPr>
          <p:cNvPr id="1553" name="Shape 1553"/>
          <p:cNvSpPr/>
          <p:nvPr/>
        </p:nvSpPr>
        <p:spPr>
          <a:xfrm>
            <a:off x="3602767" y="976962"/>
            <a:ext cx="53869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테두리에 효과를 주어, 현재 연구 진행 중임을 표시합니다.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색은 꼭 파란색이 아니어도 됩니다. )</a:t>
            </a:r>
          </a:p>
        </p:txBody>
      </p:sp>
      <p:cxnSp>
        <p:nvCxnSpPr>
          <p:cNvPr id="1554" name="Shape 1554"/>
          <p:cNvCxnSpPr>
            <a:stCxn id="1552" idx="1"/>
            <a:endCxn id="1505" idx="0"/>
          </p:cNvCxnSpPr>
          <p:nvPr/>
        </p:nvCxnSpPr>
        <p:spPr>
          <a:xfrm flipH="1">
            <a:off x="1204567" y="856824"/>
            <a:ext cx="2398200" cy="928200"/>
          </a:xfrm>
          <a:prstGeom prst="bent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9" name="Shape 1559"/>
          <p:cNvCxnSpPr/>
          <p:nvPr/>
        </p:nvCxnSpPr>
        <p:spPr>
          <a:xfrm>
            <a:off x="272706" y="523783"/>
            <a:ext cx="162094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60" name="Shape 1560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가속 </a:t>
            </a:r>
          </a:p>
        </p:txBody>
      </p:sp>
      <p:grpSp>
        <p:nvGrpSpPr>
          <p:cNvPr id="1561" name="Shape 1561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562" name="Shape 15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Shape 1563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4" name="Shape 1564"/>
          <p:cNvSpPr/>
          <p:nvPr/>
        </p:nvSpPr>
        <p:spPr>
          <a:xfrm>
            <a:off x="3851373" y="4424557"/>
            <a:ext cx="6081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또는 가속 아이템을 통해 진행 시간을 줄이거나, 즉시 연구 할 수 있습니다.</a:t>
            </a:r>
          </a:p>
        </p:txBody>
      </p:sp>
      <p:sp>
        <p:nvSpPr>
          <p:cNvPr id="1565" name="Shape 1565"/>
          <p:cNvSpPr/>
          <p:nvPr/>
        </p:nvSpPr>
        <p:spPr>
          <a:xfrm>
            <a:off x="4122307" y="3341214"/>
            <a:ext cx="6081190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연구 진행 시간을 표시합니다.</a:t>
            </a:r>
          </a:p>
        </p:txBody>
      </p:sp>
      <p:sp>
        <p:nvSpPr>
          <p:cNvPr id="1566" name="Shape 1566"/>
          <p:cNvSpPr/>
          <p:nvPr/>
        </p:nvSpPr>
        <p:spPr>
          <a:xfrm>
            <a:off x="4197189" y="5607798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1567" name="Shape 1567"/>
          <p:cNvSpPr/>
          <p:nvPr/>
        </p:nvSpPr>
        <p:spPr>
          <a:xfrm>
            <a:off x="4122307" y="5224687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4124383" y="5224112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즉시 완료하실 수 있습니다!</a:t>
            </a:r>
          </a:p>
        </p:txBody>
      </p:sp>
      <p:sp>
        <p:nvSpPr>
          <p:cNvPr id="1569" name="Shape 1569"/>
          <p:cNvSpPr/>
          <p:nvPr/>
        </p:nvSpPr>
        <p:spPr>
          <a:xfrm>
            <a:off x="5084851" y="5910680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Shape 1570"/>
          <p:cNvSpPr/>
          <p:nvPr/>
        </p:nvSpPr>
        <p:spPr>
          <a:xfrm>
            <a:off x="5152376" y="5867678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1571" name="Shape 15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3551" y="6081512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5413367" y="6032203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1573" name="Shape 1573"/>
          <p:cNvSpPr/>
          <p:nvPr/>
        </p:nvSpPr>
        <p:spPr>
          <a:xfrm>
            <a:off x="4789328" y="5695803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  <p:sp>
        <p:nvSpPr>
          <p:cNvPr id="1574" name="Shape 1574"/>
          <p:cNvSpPr/>
          <p:nvPr/>
        </p:nvSpPr>
        <p:spPr>
          <a:xfrm>
            <a:off x="3860251" y="4785710"/>
            <a:ext cx="6081190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즉시완료를 터치한 경우, 호출되는 팝업입니다.</a:t>
            </a:r>
          </a:p>
        </p:txBody>
      </p:sp>
      <p:sp>
        <p:nvSpPr>
          <p:cNvPr id="1575" name="Shape 1575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pic>
        <p:nvPicPr>
          <p:cNvPr id="1576" name="Shape 1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598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Shape 15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933" y="1598817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Shape 15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9006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Shape 15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2614" y="1575254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Shape 1580"/>
          <p:cNvSpPr/>
          <p:nvPr/>
        </p:nvSpPr>
        <p:spPr>
          <a:xfrm>
            <a:off x="2142342" y="2011091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1581" name="Shape 1581"/>
          <p:cNvSpPr/>
          <p:nvPr/>
        </p:nvSpPr>
        <p:spPr>
          <a:xfrm>
            <a:off x="903141" y="2011091"/>
            <a:ext cx="535306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1582" name="Shape 1582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Shape 1583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584" name="Shape 1584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Shape 1585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1586" name="Shape 15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246" y="2366868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Shape 15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246" y="235544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Shape 15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141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9006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1520" y="385838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0933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Shape 15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9832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3" name="Shape 1593"/>
          <p:cNvCxnSpPr>
            <a:stCxn id="1580" idx="2"/>
            <a:endCxn id="1586" idx="0"/>
          </p:cNvCxnSpPr>
          <p:nvPr/>
        </p:nvCxnSpPr>
        <p:spPr>
          <a:xfrm flipH="1">
            <a:off x="1772901" y="2157413"/>
            <a:ext cx="6093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4" name="Shape 1594"/>
          <p:cNvCxnSpPr>
            <a:stCxn id="1581" idx="2"/>
            <a:endCxn id="1586" idx="0"/>
          </p:cNvCxnSpPr>
          <p:nvPr/>
        </p:nvCxnSpPr>
        <p:spPr>
          <a:xfrm>
            <a:off x="1170794" y="2157413"/>
            <a:ext cx="6021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5" name="Shape 1595"/>
          <p:cNvCxnSpPr>
            <a:stCxn id="1588" idx="0"/>
            <a:endCxn id="1586" idx="2"/>
          </p:cNvCxnSpPr>
          <p:nvPr/>
        </p:nvCxnSpPr>
        <p:spPr>
          <a:xfrm flipH="1" rot="10800000">
            <a:off x="1170794" y="2902109"/>
            <a:ext cx="6021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6" name="Shape 1596"/>
          <p:cNvCxnSpPr>
            <a:stCxn id="1589" idx="0"/>
            <a:endCxn id="1586" idx="2"/>
          </p:cNvCxnSpPr>
          <p:nvPr/>
        </p:nvCxnSpPr>
        <p:spPr>
          <a:xfrm rot="10800000">
            <a:off x="1772759" y="2902109"/>
            <a:ext cx="6039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97" name="Shape 1597"/>
          <p:cNvSpPr/>
          <p:nvPr/>
        </p:nvSpPr>
        <p:spPr>
          <a:xfrm>
            <a:off x="1544469" y="278076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1598" name="Shape 1598"/>
          <p:cNvSpPr/>
          <p:nvPr/>
        </p:nvSpPr>
        <p:spPr>
          <a:xfrm>
            <a:off x="2426214" y="307832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Shape 1599"/>
          <p:cNvSpPr txBox="1"/>
          <p:nvPr/>
        </p:nvSpPr>
        <p:spPr>
          <a:xfrm>
            <a:off x="2394208" y="30783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600" name="Shape 1600"/>
          <p:cNvSpPr/>
          <p:nvPr/>
        </p:nvSpPr>
        <p:spPr>
          <a:xfrm>
            <a:off x="1245175" y="30851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Shape 1601"/>
          <p:cNvSpPr txBox="1"/>
          <p:nvPr/>
        </p:nvSpPr>
        <p:spPr>
          <a:xfrm>
            <a:off x="1205550" y="30851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602" name="Shape 1602"/>
          <p:cNvSpPr/>
          <p:nvPr/>
        </p:nvSpPr>
        <p:spPr>
          <a:xfrm>
            <a:off x="1897075" y="3776648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Shape 1603"/>
          <p:cNvSpPr txBox="1"/>
          <p:nvPr/>
        </p:nvSpPr>
        <p:spPr>
          <a:xfrm>
            <a:off x="1857450" y="3776646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604" name="Shape 1604"/>
          <p:cNvSpPr/>
          <p:nvPr/>
        </p:nvSpPr>
        <p:spPr>
          <a:xfrm>
            <a:off x="2451946" y="457387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Shape 1605"/>
          <p:cNvSpPr/>
          <p:nvPr/>
        </p:nvSpPr>
        <p:spPr>
          <a:xfrm>
            <a:off x="1268340" y="458393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6" name="Shape 16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3141" y="3134693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Shape 16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5753" y="3126728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8" name="Shape 1608"/>
          <p:cNvCxnSpPr>
            <a:stCxn id="1590" idx="0"/>
            <a:endCxn id="1589" idx="2"/>
          </p:cNvCxnSpPr>
          <p:nvPr/>
        </p:nvCxnSpPr>
        <p:spPr>
          <a:xfrm flipH="1" rot="10800000">
            <a:off x="1799173" y="3677489"/>
            <a:ext cx="577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09" name="Shape 1609"/>
          <p:cNvCxnSpPr>
            <a:stCxn id="1590" idx="0"/>
            <a:endCxn id="1588" idx="2"/>
          </p:cNvCxnSpPr>
          <p:nvPr/>
        </p:nvCxnSpPr>
        <p:spPr>
          <a:xfrm rot="10800000">
            <a:off x="1170673" y="3677489"/>
            <a:ext cx="628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10" name="Shape 1610"/>
          <p:cNvSpPr/>
          <p:nvPr/>
        </p:nvSpPr>
        <p:spPr>
          <a:xfrm>
            <a:off x="917550" y="3573989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1611" name="Shape 1611"/>
          <p:cNvSpPr/>
          <p:nvPr/>
        </p:nvSpPr>
        <p:spPr>
          <a:xfrm>
            <a:off x="2152041" y="3568280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1612" name="Shape 16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8458" y="3835130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Shape 16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44710" y="4621544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Shape 16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5625" y="4621542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Shape 1615"/>
          <p:cNvSpPr/>
          <p:nvPr/>
        </p:nvSpPr>
        <p:spPr>
          <a:xfrm>
            <a:off x="906698" y="5067287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목장</a:t>
            </a:r>
          </a:p>
        </p:txBody>
      </p:sp>
      <p:sp>
        <p:nvSpPr>
          <p:cNvPr id="1616" name="Shape 1616"/>
          <p:cNvSpPr/>
          <p:nvPr/>
        </p:nvSpPr>
        <p:spPr>
          <a:xfrm>
            <a:off x="2109361" y="5072885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드릴</a:t>
            </a:r>
          </a:p>
        </p:txBody>
      </p:sp>
      <p:sp>
        <p:nvSpPr>
          <p:cNvPr id="1617" name="Shape 1617"/>
          <p:cNvSpPr/>
          <p:nvPr/>
        </p:nvSpPr>
        <p:spPr>
          <a:xfrm>
            <a:off x="1876574" y="23154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 txBox="1"/>
          <p:nvPr/>
        </p:nvSpPr>
        <p:spPr>
          <a:xfrm>
            <a:off x="1836948" y="231544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cxnSp>
        <p:nvCxnSpPr>
          <p:cNvPr id="1619" name="Shape 1619"/>
          <p:cNvCxnSpPr>
            <a:stCxn id="1591" idx="0"/>
            <a:endCxn id="1590" idx="2"/>
          </p:cNvCxnSpPr>
          <p:nvPr/>
        </p:nvCxnSpPr>
        <p:spPr>
          <a:xfrm flipH="1" rot="10800000">
            <a:off x="1198586" y="4393837"/>
            <a:ext cx="6006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20" name="Shape 1620"/>
          <p:cNvCxnSpPr>
            <a:stCxn id="1592" idx="0"/>
            <a:endCxn id="1590" idx="2"/>
          </p:cNvCxnSpPr>
          <p:nvPr/>
        </p:nvCxnSpPr>
        <p:spPr>
          <a:xfrm rot="10800000">
            <a:off x="1799185" y="4393837"/>
            <a:ext cx="5883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21" name="Shape 1621"/>
          <p:cNvSpPr/>
          <p:nvPr/>
        </p:nvSpPr>
        <p:spPr>
          <a:xfrm>
            <a:off x="1528458" y="4307183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sp>
        <p:nvSpPr>
          <p:cNvPr id="1622" name="Shape 1622"/>
          <p:cNvSpPr txBox="1"/>
          <p:nvPr/>
        </p:nvSpPr>
        <p:spPr>
          <a:xfrm>
            <a:off x="2412319" y="4573873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623" name="Shape 1623"/>
          <p:cNvSpPr txBox="1"/>
          <p:nvPr/>
        </p:nvSpPr>
        <p:spPr>
          <a:xfrm>
            <a:off x="1228713" y="458393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1624" name="Shape 16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887311" y="2020105"/>
            <a:ext cx="95473" cy="12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Shape 1625"/>
          <p:cNvSpPr/>
          <p:nvPr/>
        </p:nvSpPr>
        <p:spPr>
          <a:xfrm>
            <a:off x="272706" y="688668"/>
            <a:ext cx="3144033" cy="558808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6" name="Shape 1626"/>
          <p:cNvGrpSpPr/>
          <p:nvPr/>
        </p:nvGrpSpPr>
        <p:grpSpPr>
          <a:xfrm>
            <a:off x="346228" y="1208338"/>
            <a:ext cx="2990610" cy="2989886"/>
            <a:chOff x="346228" y="1101807"/>
            <a:chExt cx="2990610" cy="2989886"/>
          </a:xfrm>
        </p:grpSpPr>
        <p:sp>
          <p:nvSpPr>
            <p:cNvPr id="1627" name="Shape 1627"/>
            <p:cNvSpPr/>
            <p:nvPr/>
          </p:nvSpPr>
          <p:spPr>
            <a:xfrm>
              <a:off x="346228" y="1456412"/>
              <a:ext cx="2990609" cy="26352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8" name="Shape 162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629" name="Shape 162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0" name="Shape 163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31" name="Shape 1631"/>
          <p:cNvSpPr/>
          <p:nvPr/>
        </p:nvSpPr>
        <p:spPr>
          <a:xfrm>
            <a:off x="390093" y="1650978"/>
            <a:ext cx="2895578" cy="1657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2" name="Shape 16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Shape 1633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634" name="Shape 16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Shape 1635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6" name="Shape 1636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37" name="Shape 1637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638" name="Shape 1638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639" name="Shape 1639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640" name="Shape 1640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641" name="Shape 1641"/>
          <p:cNvSpPr/>
          <p:nvPr/>
        </p:nvSpPr>
        <p:spPr>
          <a:xfrm>
            <a:off x="377887" y="3370628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2" name="Shape 16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966" y="3654410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Shape 16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1974" y="3837348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Shape 16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3962" y="3696132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/>
          <p:nvPr/>
        </p:nvSpPr>
        <p:spPr>
          <a:xfrm>
            <a:off x="718049" y="3793519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646" name="Shape 16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3647" y="3663832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Shape 1647"/>
          <p:cNvSpPr/>
          <p:nvPr/>
        </p:nvSpPr>
        <p:spPr>
          <a:xfrm>
            <a:off x="2088593" y="3709810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가속</a:t>
            </a:r>
          </a:p>
        </p:txBody>
      </p:sp>
      <p:pic>
        <p:nvPicPr>
          <p:cNvPr id="1648" name="Shape 16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12415" y="3373973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Shape 1649"/>
          <p:cNvSpPr/>
          <p:nvPr/>
        </p:nvSpPr>
        <p:spPr>
          <a:xfrm>
            <a:off x="1318425" y="3318985"/>
            <a:ext cx="1093896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 : 53 : 06</a:t>
            </a:r>
          </a:p>
        </p:txBody>
      </p:sp>
      <p:sp>
        <p:nvSpPr>
          <p:cNvPr id="1650" name="Shape 1650"/>
          <p:cNvSpPr/>
          <p:nvPr/>
        </p:nvSpPr>
        <p:spPr>
          <a:xfrm>
            <a:off x="649510" y="3640637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651" name="Shape 1651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cxnSp>
        <p:nvCxnSpPr>
          <p:cNvPr id="1652" name="Shape 1652"/>
          <p:cNvCxnSpPr>
            <a:endCxn id="1564" idx="1"/>
          </p:cNvCxnSpPr>
          <p:nvPr/>
        </p:nvCxnSpPr>
        <p:spPr>
          <a:xfrm flipH="1" rot="-5400000">
            <a:off x="3144573" y="3902423"/>
            <a:ext cx="750300" cy="663300"/>
          </a:xfrm>
          <a:prstGeom prst="bentConnector3">
            <a:avLst>
              <a:gd fmla="val -6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53" name="Shape 1653"/>
          <p:cNvCxnSpPr>
            <a:endCxn id="1564" idx="1"/>
          </p:cNvCxnSpPr>
          <p:nvPr/>
        </p:nvCxnSpPr>
        <p:spPr>
          <a:xfrm>
            <a:off x="1131873" y="4069523"/>
            <a:ext cx="2719500" cy="539700"/>
          </a:xfrm>
          <a:prstGeom prst="bent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54" name="Shape 1654"/>
          <p:cNvCxnSpPr>
            <a:endCxn id="1565" idx="1"/>
          </p:cNvCxnSpPr>
          <p:nvPr/>
        </p:nvCxnSpPr>
        <p:spPr>
          <a:xfrm flipH="1" rot="10800000">
            <a:off x="2646307" y="3507991"/>
            <a:ext cx="14760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카테고리</a:t>
            </a:r>
          </a:p>
        </p:txBody>
      </p:sp>
      <p:cxnSp>
        <p:nvCxnSpPr>
          <p:cNvPr id="1660" name="Shape 1660"/>
          <p:cNvCxnSpPr/>
          <p:nvPr/>
        </p:nvCxnSpPr>
        <p:spPr>
          <a:xfrm>
            <a:off x="272706" y="523783"/>
            <a:ext cx="25176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61" name="Shape 1661"/>
          <p:cNvSpPr/>
          <p:nvPr/>
        </p:nvSpPr>
        <p:spPr>
          <a:xfrm>
            <a:off x="275196" y="696858"/>
            <a:ext cx="3117703" cy="5561066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Shape 1662"/>
          <p:cNvSpPr/>
          <p:nvPr/>
        </p:nvSpPr>
        <p:spPr>
          <a:xfrm>
            <a:off x="378641" y="1496575"/>
            <a:ext cx="2917007" cy="3293539"/>
          </a:xfrm>
          <a:prstGeom prst="rect">
            <a:avLst/>
          </a:prstGeom>
          <a:solidFill>
            <a:srgbClr val="7F7F7F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377846" y="1500453"/>
            <a:ext cx="2917802" cy="26656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벌목 1 / 5</a:t>
            </a:r>
          </a:p>
        </p:txBody>
      </p:sp>
      <p:sp>
        <p:nvSpPr>
          <p:cNvPr id="1664" name="Shape 1664"/>
          <p:cNvSpPr/>
          <p:nvPr/>
        </p:nvSpPr>
        <p:spPr>
          <a:xfrm>
            <a:off x="772439" y="1955722"/>
            <a:ext cx="2418435" cy="86058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5" name="Shape 1665"/>
          <p:cNvGrpSpPr/>
          <p:nvPr/>
        </p:nvGrpSpPr>
        <p:grpSpPr>
          <a:xfrm>
            <a:off x="425258" y="1864325"/>
            <a:ext cx="1025813" cy="1025813"/>
            <a:chOff x="464506" y="1355904"/>
            <a:chExt cx="552094" cy="552094"/>
          </a:xfrm>
        </p:grpSpPr>
        <p:pic>
          <p:nvPicPr>
            <p:cNvPr id="1666" name="Shape 16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4506" y="1355904"/>
              <a:ext cx="552094" cy="5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Shape 16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0385" y="1381424"/>
              <a:ext cx="500333" cy="500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8" name="Shape 1668"/>
          <p:cNvSpPr txBox="1"/>
          <p:nvPr/>
        </p:nvSpPr>
        <p:spPr>
          <a:xfrm>
            <a:off x="1469975" y="2078953"/>
            <a:ext cx="197404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“목재를 쉽게 얻는 법은 간단</a:t>
            </a:r>
            <a:b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하다. 실력 좋은 나무꾼이 있으면 된다.”</a:t>
            </a:r>
          </a:p>
        </p:txBody>
      </p:sp>
      <p:sp>
        <p:nvSpPr>
          <p:cNvPr id="1669" name="Shape 1669"/>
          <p:cNvSpPr/>
          <p:nvPr/>
        </p:nvSpPr>
        <p:spPr>
          <a:xfrm>
            <a:off x="452729" y="2892941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1670" name="Shape 1670"/>
          <p:cNvSpPr/>
          <p:nvPr/>
        </p:nvSpPr>
        <p:spPr>
          <a:xfrm>
            <a:off x="449922" y="3168476"/>
            <a:ext cx="2807626" cy="692925"/>
          </a:xfrm>
          <a:prstGeom prst="rect">
            <a:avLst/>
          </a:prstGeom>
          <a:solidFill>
            <a:srgbClr val="5096D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Now Lv : +4%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Next Lv : +8%</a:t>
            </a:r>
          </a:p>
        </p:txBody>
      </p:sp>
      <p:sp>
        <p:nvSpPr>
          <p:cNvPr id="1671" name="Shape 1671"/>
          <p:cNvSpPr/>
          <p:nvPr/>
        </p:nvSpPr>
        <p:spPr>
          <a:xfrm>
            <a:off x="1876950" y="4239866"/>
            <a:ext cx="1311093" cy="4233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2" name="Shape 1672"/>
          <p:cNvGrpSpPr/>
          <p:nvPr/>
        </p:nvGrpSpPr>
        <p:grpSpPr>
          <a:xfrm>
            <a:off x="1199720" y="3930827"/>
            <a:ext cx="1175657" cy="219454"/>
            <a:chOff x="9384497" y="4644048"/>
            <a:chExt cx="1175657" cy="247555"/>
          </a:xfrm>
        </p:grpSpPr>
        <p:sp>
          <p:nvSpPr>
            <p:cNvPr id="1673" name="Shape 1673"/>
            <p:cNvSpPr/>
            <p:nvPr/>
          </p:nvSpPr>
          <p:spPr>
            <a:xfrm>
              <a:off x="9384497" y="4694169"/>
              <a:ext cx="1175657" cy="169921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1d 24:59:59</a:t>
              </a:r>
            </a:p>
          </p:txBody>
        </p:sp>
        <p:pic>
          <p:nvPicPr>
            <p:cNvPr id="1674" name="Shape 16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0000">
              <a:off x="9453414" y="4658931"/>
              <a:ext cx="143679" cy="2177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5" name="Shape 1675"/>
          <p:cNvGrpSpPr/>
          <p:nvPr/>
        </p:nvGrpSpPr>
        <p:grpSpPr>
          <a:xfrm>
            <a:off x="271932" y="5971992"/>
            <a:ext cx="3120967" cy="304761"/>
            <a:chOff x="4280126" y="3276618"/>
            <a:chExt cx="7263492" cy="304761"/>
          </a:xfrm>
        </p:grpSpPr>
        <p:pic>
          <p:nvPicPr>
            <p:cNvPr id="1676" name="Shape 16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Shape 16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872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8" name="Shape 16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640" y="5587225"/>
            <a:ext cx="548198" cy="5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Shape 1679"/>
          <p:cNvSpPr/>
          <p:nvPr/>
        </p:nvSpPr>
        <p:spPr>
          <a:xfrm>
            <a:off x="3851373" y="690047"/>
            <a:ext cx="4327891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가속 아이템 사용 팝업창입니다.</a:t>
            </a:r>
          </a:p>
        </p:txBody>
      </p:sp>
      <p:sp>
        <p:nvSpPr>
          <p:cNvPr id="1680" name="Shape 1680"/>
          <p:cNvSpPr/>
          <p:nvPr/>
        </p:nvSpPr>
        <p:spPr>
          <a:xfrm>
            <a:off x="476454" y="4238819"/>
            <a:ext cx="1311093" cy="4233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Shape 16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217" y="4448142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Shape 1682"/>
          <p:cNvSpPr/>
          <p:nvPr/>
        </p:nvSpPr>
        <p:spPr>
          <a:xfrm>
            <a:off x="1069033" y="4418380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1683" name="Shape 1683"/>
          <p:cNvSpPr/>
          <p:nvPr/>
        </p:nvSpPr>
        <p:spPr>
          <a:xfrm>
            <a:off x="615443" y="4228621"/>
            <a:ext cx="129868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가속</a:t>
            </a:r>
          </a:p>
        </p:txBody>
      </p:sp>
      <p:sp>
        <p:nvSpPr>
          <p:cNvPr id="1684" name="Shape 1684"/>
          <p:cNvSpPr/>
          <p:nvPr/>
        </p:nvSpPr>
        <p:spPr>
          <a:xfrm>
            <a:off x="2077555" y="4327680"/>
            <a:ext cx="129868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가속</a:t>
            </a:r>
          </a:p>
        </p:txBody>
      </p:sp>
      <p:pic>
        <p:nvPicPr>
          <p:cNvPr id="1685" name="Shape 16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4600" y="4236700"/>
            <a:ext cx="467540" cy="46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624" y="4235437"/>
            <a:ext cx="467540" cy="467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Shape 1687"/>
          <p:cNvSpPr/>
          <p:nvPr/>
        </p:nvSpPr>
        <p:spPr>
          <a:xfrm>
            <a:off x="571464" y="4383192"/>
            <a:ext cx="188153" cy="177345"/>
          </a:xfrm>
          <a:prstGeom prst="ellipse">
            <a:avLst/>
          </a:prstGeom>
          <a:solidFill>
            <a:srgbClr val="1B0E0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8" name="Shape 16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374" y="4396475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Shape 1689"/>
          <p:cNvSpPr/>
          <p:nvPr/>
        </p:nvSpPr>
        <p:spPr>
          <a:xfrm>
            <a:off x="267834" y="709339"/>
            <a:ext cx="3117703" cy="556106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0" name="Shape 1690"/>
          <p:cNvGrpSpPr/>
          <p:nvPr/>
        </p:nvGrpSpPr>
        <p:grpSpPr>
          <a:xfrm>
            <a:off x="316641" y="1418877"/>
            <a:ext cx="3020086" cy="2920326"/>
            <a:chOff x="1007929" y="1735975"/>
            <a:chExt cx="3020086" cy="2920326"/>
          </a:xfrm>
        </p:grpSpPr>
        <p:sp>
          <p:nvSpPr>
            <p:cNvPr id="1691" name="Shape 1691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1695" name="Shape 16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Shape 16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Shape 169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8" name="Shape 1698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1701" name="Shape 1701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Shape 1702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1705" name="Shape 1705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06" name="Shape 1706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7" name="Shape 1717"/>
          <p:cNvCxnSpPr/>
          <p:nvPr/>
        </p:nvCxnSpPr>
        <p:spPr>
          <a:xfrm>
            <a:off x="272706" y="523783"/>
            <a:ext cx="162094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18" name="Shape 1718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가속 </a:t>
            </a:r>
          </a:p>
        </p:txBody>
      </p:sp>
      <p:grpSp>
        <p:nvGrpSpPr>
          <p:cNvPr id="1719" name="Shape 1719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720" name="Shape 17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1" name="Shape 1721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2" name="Shape 1722"/>
          <p:cNvSpPr/>
          <p:nvPr/>
        </p:nvSpPr>
        <p:spPr>
          <a:xfrm>
            <a:off x="3444023" y="690047"/>
            <a:ext cx="4327891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최고 레벨을 달성한 과학기술 팝업입니다.</a:t>
            </a:r>
          </a:p>
        </p:txBody>
      </p:sp>
      <p:sp>
        <p:nvSpPr>
          <p:cNvPr id="1723" name="Shape 1723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pic>
        <p:nvPicPr>
          <p:cNvPr id="1724" name="Shape 17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98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933" y="1598817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006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614" y="1575254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Shape 1728"/>
          <p:cNvSpPr/>
          <p:nvPr/>
        </p:nvSpPr>
        <p:spPr>
          <a:xfrm>
            <a:off x="2142342" y="2011091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1729" name="Shape 1729"/>
          <p:cNvSpPr/>
          <p:nvPr/>
        </p:nvSpPr>
        <p:spPr>
          <a:xfrm>
            <a:off x="903141" y="2011091"/>
            <a:ext cx="535306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1730" name="Shape 1730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Shape 1731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732" name="Shape 1732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Shape 1733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246" y="2366868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246" y="235544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Shape 1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141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Shape 17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006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Shape 17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520" y="385838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Shape 17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933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Shape 17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9832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Shape 1741"/>
          <p:cNvCxnSpPr>
            <a:stCxn id="1728" idx="2"/>
            <a:endCxn id="1734" idx="0"/>
          </p:cNvCxnSpPr>
          <p:nvPr/>
        </p:nvCxnSpPr>
        <p:spPr>
          <a:xfrm flipH="1">
            <a:off x="1772901" y="2157413"/>
            <a:ext cx="6093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42" name="Shape 1742"/>
          <p:cNvCxnSpPr>
            <a:stCxn id="1729" idx="2"/>
            <a:endCxn id="1734" idx="0"/>
          </p:cNvCxnSpPr>
          <p:nvPr/>
        </p:nvCxnSpPr>
        <p:spPr>
          <a:xfrm>
            <a:off x="1170794" y="2157413"/>
            <a:ext cx="6021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43" name="Shape 1743"/>
          <p:cNvCxnSpPr>
            <a:stCxn id="1736" idx="0"/>
            <a:endCxn id="1734" idx="2"/>
          </p:cNvCxnSpPr>
          <p:nvPr/>
        </p:nvCxnSpPr>
        <p:spPr>
          <a:xfrm flipH="1" rot="10800000">
            <a:off x="1170794" y="2902109"/>
            <a:ext cx="6021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44" name="Shape 1744"/>
          <p:cNvCxnSpPr>
            <a:stCxn id="1737" idx="0"/>
            <a:endCxn id="1734" idx="2"/>
          </p:cNvCxnSpPr>
          <p:nvPr/>
        </p:nvCxnSpPr>
        <p:spPr>
          <a:xfrm rot="10800000">
            <a:off x="1772759" y="2902109"/>
            <a:ext cx="6039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45" name="Shape 1745"/>
          <p:cNvSpPr/>
          <p:nvPr/>
        </p:nvSpPr>
        <p:spPr>
          <a:xfrm>
            <a:off x="1544469" y="278076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1746" name="Shape 1746"/>
          <p:cNvSpPr/>
          <p:nvPr/>
        </p:nvSpPr>
        <p:spPr>
          <a:xfrm>
            <a:off x="2426214" y="307832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Shape 1747"/>
          <p:cNvSpPr txBox="1"/>
          <p:nvPr/>
        </p:nvSpPr>
        <p:spPr>
          <a:xfrm>
            <a:off x="2394208" y="30783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748" name="Shape 1748"/>
          <p:cNvSpPr/>
          <p:nvPr/>
        </p:nvSpPr>
        <p:spPr>
          <a:xfrm>
            <a:off x="1245175" y="30851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Shape 1749"/>
          <p:cNvSpPr txBox="1"/>
          <p:nvPr/>
        </p:nvSpPr>
        <p:spPr>
          <a:xfrm>
            <a:off x="1205550" y="30851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750" name="Shape 1750"/>
          <p:cNvSpPr/>
          <p:nvPr/>
        </p:nvSpPr>
        <p:spPr>
          <a:xfrm>
            <a:off x="1897075" y="3776648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Shape 1751"/>
          <p:cNvSpPr txBox="1"/>
          <p:nvPr/>
        </p:nvSpPr>
        <p:spPr>
          <a:xfrm>
            <a:off x="1857450" y="3776646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752" name="Shape 1752"/>
          <p:cNvSpPr/>
          <p:nvPr/>
        </p:nvSpPr>
        <p:spPr>
          <a:xfrm>
            <a:off x="2451946" y="457387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1268340" y="458393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4" name="Shape 17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141" y="3134693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5753" y="3126728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6" name="Shape 1756"/>
          <p:cNvCxnSpPr>
            <a:stCxn id="1738" idx="0"/>
            <a:endCxn id="1737" idx="2"/>
          </p:cNvCxnSpPr>
          <p:nvPr/>
        </p:nvCxnSpPr>
        <p:spPr>
          <a:xfrm flipH="1" rot="10800000">
            <a:off x="1799173" y="3677489"/>
            <a:ext cx="577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57" name="Shape 1757"/>
          <p:cNvCxnSpPr>
            <a:stCxn id="1738" idx="0"/>
            <a:endCxn id="1736" idx="2"/>
          </p:cNvCxnSpPr>
          <p:nvPr/>
        </p:nvCxnSpPr>
        <p:spPr>
          <a:xfrm rot="10800000">
            <a:off x="1170673" y="3677489"/>
            <a:ext cx="628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58" name="Shape 1758"/>
          <p:cNvSpPr/>
          <p:nvPr/>
        </p:nvSpPr>
        <p:spPr>
          <a:xfrm>
            <a:off x="917550" y="3573989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1759" name="Shape 1759"/>
          <p:cNvSpPr/>
          <p:nvPr/>
        </p:nvSpPr>
        <p:spPr>
          <a:xfrm>
            <a:off x="2152041" y="3568280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1760" name="Shape 17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458" y="3835130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Shape 17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4710" y="4621544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Shape 17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625" y="4621542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Shape 1763"/>
          <p:cNvSpPr/>
          <p:nvPr/>
        </p:nvSpPr>
        <p:spPr>
          <a:xfrm>
            <a:off x="906698" y="5067287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목장</a:t>
            </a:r>
          </a:p>
        </p:txBody>
      </p:sp>
      <p:sp>
        <p:nvSpPr>
          <p:cNvPr id="1764" name="Shape 1764"/>
          <p:cNvSpPr/>
          <p:nvPr/>
        </p:nvSpPr>
        <p:spPr>
          <a:xfrm>
            <a:off x="2109361" y="5072885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드릴</a:t>
            </a:r>
          </a:p>
        </p:txBody>
      </p:sp>
      <p:sp>
        <p:nvSpPr>
          <p:cNvPr id="1765" name="Shape 1765"/>
          <p:cNvSpPr/>
          <p:nvPr/>
        </p:nvSpPr>
        <p:spPr>
          <a:xfrm>
            <a:off x="1876574" y="23154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Shape 1766"/>
          <p:cNvSpPr txBox="1"/>
          <p:nvPr/>
        </p:nvSpPr>
        <p:spPr>
          <a:xfrm>
            <a:off x="1836948" y="231544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cxnSp>
        <p:nvCxnSpPr>
          <p:cNvPr id="1767" name="Shape 1767"/>
          <p:cNvCxnSpPr>
            <a:stCxn id="1739" idx="0"/>
            <a:endCxn id="1738" idx="2"/>
          </p:cNvCxnSpPr>
          <p:nvPr/>
        </p:nvCxnSpPr>
        <p:spPr>
          <a:xfrm flipH="1" rot="10800000">
            <a:off x="1198586" y="4393837"/>
            <a:ext cx="6006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68" name="Shape 1768"/>
          <p:cNvCxnSpPr>
            <a:stCxn id="1740" idx="0"/>
            <a:endCxn id="1738" idx="2"/>
          </p:cNvCxnSpPr>
          <p:nvPr/>
        </p:nvCxnSpPr>
        <p:spPr>
          <a:xfrm rot="10800000">
            <a:off x="1799185" y="4393837"/>
            <a:ext cx="5883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69" name="Shape 1769"/>
          <p:cNvSpPr/>
          <p:nvPr/>
        </p:nvSpPr>
        <p:spPr>
          <a:xfrm>
            <a:off x="1528458" y="4307183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2412319" y="4573873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228713" y="458393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1772" name="Shape 17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00000">
            <a:off x="887311" y="2020105"/>
            <a:ext cx="95473" cy="12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Shape 1773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4" name="Shape 1774"/>
          <p:cNvGrpSpPr/>
          <p:nvPr/>
        </p:nvGrpSpPr>
        <p:grpSpPr>
          <a:xfrm>
            <a:off x="346228" y="1784073"/>
            <a:ext cx="2990610" cy="2660950"/>
            <a:chOff x="346228" y="1101807"/>
            <a:chExt cx="2990610" cy="2660950"/>
          </a:xfrm>
        </p:grpSpPr>
        <p:sp>
          <p:nvSpPr>
            <p:cNvPr id="1775" name="Shape 1775"/>
            <p:cNvSpPr/>
            <p:nvPr/>
          </p:nvSpPr>
          <p:spPr>
            <a:xfrm>
              <a:off x="346228" y="1456412"/>
              <a:ext cx="2990609" cy="230634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6" name="Shape 1776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777" name="Shape 177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8" name="Shape 177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79" name="Shape 1779"/>
          <p:cNvSpPr/>
          <p:nvPr/>
        </p:nvSpPr>
        <p:spPr>
          <a:xfrm>
            <a:off x="390093" y="2226714"/>
            <a:ext cx="2895578" cy="1657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0" name="Shape 1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187" y="2253566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Shape 1781"/>
          <p:cNvSpPr/>
          <p:nvPr/>
        </p:nvSpPr>
        <p:spPr>
          <a:xfrm>
            <a:off x="1178749" y="243133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782" name="Shape 17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881" y="2306265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/>
          <p:nvPr/>
        </p:nvSpPr>
        <p:spPr>
          <a:xfrm>
            <a:off x="382209" y="2977103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4" name="Shape 1784"/>
          <p:cNvCxnSpPr/>
          <p:nvPr/>
        </p:nvCxnSpPr>
        <p:spPr>
          <a:xfrm>
            <a:off x="377887" y="2977103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85" name="Shape 1785"/>
          <p:cNvSpPr/>
          <p:nvPr/>
        </p:nvSpPr>
        <p:spPr>
          <a:xfrm>
            <a:off x="837732" y="2951252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786" name="Shape 1786"/>
          <p:cNvSpPr/>
          <p:nvPr/>
        </p:nvSpPr>
        <p:spPr>
          <a:xfrm>
            <a:off x="836921" y="3305505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787" name="Shape 1787"/>
          <p:cNvSpPr/>
          <p:nvPr/>
        </p:nvSpPr>
        <p:spPr>
          <a:xfrm>
            <a:off x="862320" y="3523519"/>
            <a:ext cx="1996923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20 % </a:t>
            </a:r>
          </a:p>
        </p:txBody>
      </p:sp>
      <p:sp>
        <p:nvSpPr>
          <p:cNvPr id="1788" name="Shape 1788"/>
          <p:cNvSpPr/>
          <p:nvPr/>
        </p:nvSpPr>
        <p:spPr>
          <a:xfrm>
            <a:off x="856342" y="1849407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5 / 5</a:t>
            </a:r>
          </a:p>
        </p:txBody>
      </p:sp>
      <p:sp>
        <p:nvSpPr>
          <p:cNvPr id="1789" name="Shape 1789"/>
          <p:cNvSpPr/>
          <p:nvPr/>
        </p:nvSpPr>
        <p:spPr>
          <a:xfrm>
            <a:off x="844625" y="4001091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 최고 레벨입니다.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/>
          <p:nvPr/>
        </p:nvSpPr>
        <p:spPr>
          <a:xfrm>
            <a:off x="271933" y="690227"/>
            <a:ext cx="3120966" cy="557531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Shape 1796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참조</a:t>
            </a:r>
          </a:p>
        </p:txBody>
      </p:sp>
      <p:cxnSp>
        <p:nvCxnSpPr>
          <p:cNvPr id="1797" name="Shape 1797"/>
          <p:cNvCxnSpPr/>
          <p:nvPr/>
        </p:nvCxnSpPr>
        <p:spPr>
          <a:xfrm>
            <a:off x="272706" y="523783"/>
            <a:ext cx="2072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98" name="Shape 1798"/>
          <p:cNvSpPr/>
          <p:nvPr/>
        </p:nvSpPr>
        <p:spPr>
          <a:xfrm>
            <a:off x="272706" y="5638800"/>
            <a:ext cx="3083237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9" name="Shape 1799"/>
          <p:cNvGrpSpPr/>
          <p:nvPr/>
        </p:nvGrpSpPr>
        <p:grpSpPr>
          <a:xfrm>
            <a:off x="271932" y="5971992"/>
            <a:ext cx="3120967" cy="304761"/>
            <a:chOff x="4280126" y="3276618"/>
            <a:chExt cx="7263492" cy="304761"/>
          </a:xfrm>
        </p:grpSpPr>
        <p:pic>
          <p:nvPicPr>
            <p:cNvPr id="1800" name="Shape 18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Shape 18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11872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2" name="Shape 18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640" y="5587225"/>
            <a:ext cx="548198" cy="5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Shape 1803"/>
          <p:cNvSpPr/>
          <p:nvPr/>
        </p:nvSpPr>
        <p:spPr>
          <a:xfrm>
            <a:off x="655529" y="5626600"/>
            <a:ext cx="246867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과학기술 습득율 ( 6 / 200 )</a:t>
            </a:r>
          </a:p>
        </p:txBody>
      </p:sp>
      <p:sp>
        <p:nvSpPr>
          <p:cNvPr id="1804" name="Shape 1804"/>
          <p:cNvSpPr/>
          <p:nvPr/>
        </p:nvSpPr>
        <p:spPr>
          <a:xfrm>
            <a:off x="1618245" y="5767467"/>
            <a:ext cx="5820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33.3%</a:t>
            </a:r>
          </a:p>
        </p:txBody>
      </p:sp>
      <p:sp>
        <p:nvSpPr>
          <p:cNvPr id="1805" name="Shape 1805"/>
          <p:cNvSpPr/>
          <p:nvPr/>
        </p:nvSpPr>
        <p:spPr>
          <a:xfrm>
            <a:off x="309640" y="1115841"/>
            <a:ext cx="3046302" cy="10247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Shape 1806"/>
          <p:cNvSpPr/>
          <p:nvPr/>
        </p:nvSpPr>
        <p:spPr>
          <a:xfrm>
            <a:off x="310362" y="1106962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33" y="684491"/>
            <a:ext cx="3120966" cy="35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/>
          <p:nvPr/>
        </p:nvSpPr>
        <p:spPr>
          <a:xfrm>
            <a:off x="1064919" y="691297"/>
            <a:ext cx="153246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</a:t>
            </a:r>
          </a:p>
        </p:txBody>
      </p:sp>
      <p:sp>
        <p:nvSpPr>
          <p:cNvPr id="1809" name="Shape 1809"/>
          <p:cNvSpPr/>
          <p:nvPr/>
        </p:nvSpPr>
        <p:spPr>
          <a:xfrm>
            <a:off x="309640" y="2225330"/>
            <a:ext cx="3046302" cy="10247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Shape 1810"/>
          <p:cNvSpPr/>
          <p:nvPr/>
        </p:nvSpPr>
        <p:spPr>
          <a:xfrm>
            <a:off x="309640" y="2216451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Shape 1811"/>
          <p:cNvSpPr/>
          <p:nvPr/>
        </p:nvSpPr>
        <p:spPr>
          <a:xfrm>
            <a:off x="309640" y="3345935"/>
            <a:ext cx="3046302" cy="102471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Shape 1812"/>
          <p:cNvSpPr/>
          <p:nvPr/>
        </p:nvSpPr>
        <p:spPr>
          <a:xfrm>
            <a:off x="313581" y="4466517"/>
            <a:ext cx="3046302" cy="102471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Shape 1813"/>
          <p:cNvSpPr/>
          <p:nvPr/>
        </p:nvSpPr>
        <p:spPr>
          <a:xfrm>
            <a:off x="308001" y="4457639"/>
            <a:ext cx="3046302" cy="1024719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Shape 1814"/>
          <p:cNvSpPr/>
          <p:nvPr/>
        </p:nvSpPr>
        <p:spPr>
          <a:xfrm>
            <a:off x="1720214" y="2233108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1815" name="Shape 1815"/>
          <p:cNvSpPr/>
          <p:nvPr/>
        </p:nvSpPr>
        <p:spPr>
          <a:xfrm>
            <a:off x="1720214" y="447131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방어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( 9 / 54 )</a:t>
            </a:r>
          </a:p>
        </p:txBody>
      </p:sp>
      <p:sp>
        <p:nvSpPr>
          <p:cNvPr id="1816" name="Shape 1816"/>
          <p:cNvSpPr/>
          <p:nvPr/>
        </p:nvSpPr>
        <p:spPr>
          <a:xfrm>
            <a:off x="310955" y="3328848"/>
            <a:ext cx="3046302" cy="1024719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Shape 1817"/>
          <p:cNvSpPr/>
          <p:nvPr/>
        </p:nvSpPr>
        <p:spPr>
          <a:xfrm>
            <a:off x="312110" y="3320123"/>
            <a:ext cx="3046302" cy="102471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Shape 1818"/>
          <p:cNvSpPr/>
          <p:nvPr/>
        </p:nvSpPr>
        <p:spPr>
          <a:xfrm>
            <a:off x="308001" y="3337444"/>
            <a:ext cx="308489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819" name="Shape 1819"/>
          <p:cNvGrpSpPr/>
          <p:nvPr/>
        </p:nvGrpSpPr>
        <p:grpSpPr>
          <a:xfrm>
            <a:off x="1204686" y="4066194"/>
            <a:ext cx="1452538" cy="118602"/>
            <a:chOff x="1122069" y="3708521"/>
            <a:chExt cx="1452538" cy="142167"/>
          </a:xfrm>
        </p:grpSpPr>
        <p:sp>
          <p:nvSpPr>
            <p:cNvPr id="1820" name="Shape 1820"/>
            <p:cNvSpPr/>
            <p:nvPr/>
          </p:nvSpPr>
          <p:spPr>
            <a:xfrm>
              <a:off x="1122069" y="3708521"/>
              <a:ext cx="1452538" cy="135429"/>
            </a:xfrm>
            <a:prstGeom prst="rect">
              <a:avLst/>
            </a:prstGeom>
            <a:solidFill>
              <a:srgbClr val="E1EF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122069" y="3714232"/>
              <a:ext cx="465887" cy="13542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123950" y="3715260"/>
              <a:ext cx="1444662" cy="135429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3" name="Shape 1823"/>
          <p:cNvGrpSpPr/>
          <p:nvPr/>
        </p:nvGrpSpPr>
        <p:grpSpPr>
          <a:xfrm>
            <a:off x="942144" y="3851939"/>
            <a:ext cx="415861" cy="415861"/>
            <a:chOff x="1537982" y="2258083"/>
            <a:chExt cx="538783" cy="538783"/>
          </a:xfrm>
        </p:grpSpPr>
        <p:pic>
          <p:nvPicPr>
            <p:cNvPr id="1824" name="Shape 18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37982" y="2258083"/>
              <a:ext cx="538783" cy="53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Shape 18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75923" y="2283832"/>
              <a:ext cx="452982" cy="45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6" name="Shape 1826"/>
          <p:cNvSpPr/>
          <p:nvPr/>
        </p:nvSpPr>
        <p:spPr>
          <a:xfrm>
            <a:off x="1473579" y="4011505"/>
            <a:ext cx="9528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sp>
        <p:nvSpPr>
          <p:cNvPr id="1827" name="Shape 1827"/>
          <p:cNvSpPr/>
          <p:nvPr/>
        </p:nvSpPr>
        <p:spPr>
          <a:xfrm>
            <a:off x="1284395" y="3868160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건축학</a:t>
            </a:r>
          </a:p>
        </p:txBody>
      </p:sp>
      <p:sp>
        <p:nvSpPr>
          <p:cNvPr id="1828" name="Shape 1828"/>
          <p:cNvSpPr/>
          <p:nvPr/>
        </p:nvSpPr>
        <p:spPr>
          <a:xfrm>
            <a:off x="1720213" y="3349342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( 7 / 60 )</a:t>
            </a:r>
          </a:p>
        </p:txBody>
      </p:sp>
      <p:sp>
        <p:nvSpPr>
          <p:cNvPr id="1829" name="Shape 1829"/>
          <p:cNvSpPr/>
          <p:nvPr/>
        </p:nvSpPr>
        <p:spPr>
          <a:xfrm>
            <a:off x="1717983" y="1131509"/>
            <a:ext cx="16334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</a:t>
            </a:r>
            <a:r>
              <a:rPr b="1" lang="en-US" sz="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( 6 / 88 )</a:t>
            </a:r>
          </a:p>
        </p:txBody>
      </p:sp>
      <p:sp>
        <p:nvSpPr>
          <p:cNvPr id="1830" name="Shape 1830"/>
          <p:cNvSpPr/>
          <p:nvPr/>
        </p:nvSpPr>
        <p:spPr>
          <a:xfrm>
            <a:off x="1170908" y="29957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831" name="Shape 1831"/>
          <p:cNvSpPr/>
          <p:nvPr/>
        </p:nvSpPr>
        <p:spPr>
          <a:xfrm>
            <a:off x="1162440" y="1903586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832" name="Shape 1832"/>
          <p:cNvSpPr/>
          <p:nvPr/>
        </p:nvSpPr>
        <p:spPr>
          <a:xfrm>
            <a:off x="1170905" y="5256392"/>
            <a:ext cx="145103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연구가 없습니다.</a:t>
            </a:r>
          </a:p>
        </p:txBody>
      </p:sp>
      <p:sp>
        <p:nvSpPr>
          <p:cNvPr id="1833" name="Shape 1833"/>
          <p:cNvSpPr/>
          <p:nvPr/>
        </p:nvSpPr>
        <p:spPr>
          <a:xfrm>
            <a:off x="3731889" y="114717"/>
            <a:ext cx="4327891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String_Technology 데이터 테이블을 참조합니다.</a:t>
            </a:r>
          </a:p>
        </p:txBody>
      </p:sp>
      <p:sp>
        <p:nvSpPr>
          <p:cNvPr id="1834" name="Shape 1834"/>
          <p:cNvSpPr/>
          <p:nvPr/>
        </p:nvSpPr>
        <p:spPr>
          <a:xfrm>
            <a:off x="3957637" y="409900"/>
            <a:ext cx="704056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https://docs.google.com/spreadsheets/d/1G1UwPQX0eLE8zLYjiMe1ro_LR_Vj0688SpyBMZfZE54/edit#gid=32718080</a:t>
            </a:r>
          </a:p>
        </p:txBody>
      </p:sp>
      <p:sp>
        <p:nvSpPr>
          <p:cNvPr id="1835" name="Shape 1835"/>
          <p:cNvSpPr/>
          <p:nvPr/>
        </p:nvSpPr>
        <p:spPr>
          <a:xfrm>
            <a:off x="3731889" y="684491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162</a:t>
            </a:r>
          </a:p>
        </p:txBody>
      </p:sp>
      <p:sp>
        <p:nvSpPr>
          <p:cNvPr id="1836" name="Shape 1836"/>
          <p:cNvSpPr/>
          <p:nvPr/>
        </p:nvSpPr>
        <p:spPr>
          <a:xfrm>
            <a:off x="3731889" y="1059503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163</a:t>
            </a:r>
          </a:p>
        </p:txBody>
      </p:sp>
      <p:sp>
        <p:nvSpPr>
          <p:cNvPr id="1837" name="Shape 1837"/>
          <p:cNvSpPr/>
          <p:nvPr/>
        </p:nvSpPr>
        <p:spPr>
          <a:xfrm>
            <a:off x="3731887" y="2161101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164</a:t>
            </a:r>
          </a:p>
        </p:txBody>
      </p:sp>
      <p:sp>
        <p:nvSpPr>
          <p:cNvPr id="1838" name="Shape 1838"/>
          <p:cNvSpPr/>
          <p:nvPr/>
        </p:nvSpPr>
        <p:spPr>
          <a:xfrm>
            <a:off x="3731887" y="3277335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165</a:t>
            </a:r>
          </a:p>
        </p:txBody>
      </p:sp>
      <p:sp>
        <p:nvSpPr>
          <p:cNvPr id="1839" name="Shape 1839"/>
          <p:cNvSpPr/>
          <p:nvPr/>
        </p:nvSpPr>
        <p:spPr>
          <a:xfrm>
            <a:off x="3731887" y="4370655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177</a:t>
            </a:r>
          </a:p>
        </p:txBody>
      </p:sp>
      <p:sp>
        <p:nvSpPr>
          <p:cNvPr id="1840" name="Shape 1840"/>
          <p:cNvSpPr/>
          <p:nvPr/>
        </p:nvSpPr>
        <p:spPr>
          <a:xfrm>
            <a:off x="3731887" y="5157619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178</a:t>
            </a:r>
          </a:p>
        </p:txBody>
      </p:sp>
      <p:graphicFrame>
        <p:nvGraphicFramePr>
          <p:cNvPr id="1841" name="Shape 1841"/>
          <p:cNvGraphicFramePr/>
          <p:nvPr/>
        </p:nvGraphicFramePr>
        <p:xfrm>
          <a:off x="3812578" y="5596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598550"/>
                <a:gridCol w="23791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과학 습득율 ( {0} / {1}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 과학 습득율 ( {0} / {1}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 과학 습득율 ( {0} / {1}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182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 과학 습득율 ( {0} / {1}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방어 과학 습득율 ( {0} / {1}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842" name="Shape 1842"/>
          <p:cNvCxnSpPr>
            <a:stCxn id="1835" idx="1"/>
          </p:cNvCxnSpPr>
          <p:nvPr/>
        </p:nvCxnSpPr>
        <p:spPr>
          <a:xfrm flipH="1">
            <a:off x="2929389" y="851300"/>
            <a:ext cx="802500" cy="54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3" name="Shape 1843"/>
          <p:cNvCxnSpPr>
            <a:stCxn id="1836" idx="1"/>
          </p:cNvCxnSpPr>
          <p:nvPr/>
        </p:nvCxnSpPr>
        <p:spPr>
          <a:xfrm flipH="1">
            <a:off x="3276489" y="1226311"/>
            <a:ext cx="455400" cy="26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4" name="Shape 1844"/>
          <p:cNvCxnSpPr>
            <a:stCxn id="1837" idx="1"/>
          </p:cNvCxnSpPr>
          <p:nvPr/>
        </p:nvCxnSpPr>
        <p:spPr>
          <a:xfrm flipH="1">
            <a:off x="3276487" y="2327910"/>
            <a:ext cx="455400" cy="25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5" name="Shape 1845"/>
          <p:cNvCxnSpPr>
            <a:stCxn id="1838" idx="1"/>
          </p:cNvCxnSpPr>
          <p:nvPr/>
        </p:nvCxnSpPr>
        <p:spPr>
          <a:xfrm rot="10800000">
            <a:off x="3276487" y="3427643"/>
            <a:ext cx="455400" cy="16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6" name="Shape 1846"/>
          <p:cNvCxnSpPr>
            <a:stCxn id="1839" idx="1"/>
          </p:cNvCxnSpPr>
          <p:nvPr/>
        </p:nvCxnSpPr>
        <p:spPr>
          <a:xfrm flipH="1">
            <a:off x="3276487" y="4537463"/>
            <a:ext cx="455400" cy="85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7" name="Shape 1847"/>
          <p:cNvCxnSpPr>
            <a:stCxn id="1840" idx="1"/>
          </p:cNvCxnSpPr>
          <p:nvPr/>
        </p:nvCxnSpPr>
        <p:spPr>
          <a:xfrm flipH="1">
            <a:off x="2597287" y="5324428"/>
            <a:ext cx="1134600" cy="33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48" name="Shape 1848"/>
          <p:cNvCxnSpPr/>
          <p:nvPr/>
        </p:nvCxnSpPr>
        <p:spPr>
          <a:xfrm rot="10800000">
            <a:off x="2820112" y="5767467"/>
            <a:ext cx="992465" cy="352938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3" name="Shape 1853"/>
          <p:cNvCxnSpPr/>
          <p:nvPr/>
        </p:nvCxnSpPr>
        <p:spPr>
          <a:xfrm>
            <a:off x="272706" y="523783"/>
            <a:ext cx="25176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54" name="Shape 185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참조</a:t>
            </a:r>
          </a:p>
        </p:txBody>
      </p:sp>
      <p:grpSp>
        <p:nvGrpSpPr>
          <p:cNvPr id="1855" name="Shape 1855"/>
          <p:cNvGrpSpPr/>
          <p:nvPr/>
        </p:nvGrpSpPr>
        <p:grpSpPr>
          <a:xfrm>
            <a:off x="265968" y="686139"/>
            <a:ext cx="3150771" cy="5590615"/>
            <a:chOff x="265968" y="686139"/>
            <a:chExt cx="3150771" cy="5590615"/>
          </a:xfrm>
        </p:grpSpPr>
        <p:pic>
          <p:nvPicPr>
            <p:cNvPr id="1856" name="Shape 1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7" name="Shape 1857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286856" y="1337553"/>
              <a:ext cx="3113997" cy="260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333350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1369192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2405035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456462" y="1025644"/>
              <a:ext cx="678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고대</a:t>
              </a: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1505715" y="1025625"/>
              <a:ext cx="678072" cy="333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</a:t>
              </a: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2387156" y="1033591"/>
              <a:ext cx="10136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르네상스</a:t>
              </a:r>
            </a:p>
          </p:txBody>
        </p:sp>
        <p:pic>
          <p:nvPicPr>
            <p:cNvPr id="1865" name="Shape 18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883" y="1443532"/>
              <a:ext cx="3067502" cy="285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6" name="Shape 1866"/>
            <p:cNvSpPr/>
            <p:nvPr/>
          </p:nvSpPr>
          <p:spPr>
            <a:xfrm>
              <a:off x="457200" y="1705915"/>
              <a:ext cx="2771774" cy="381858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7" name="Shape 18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1466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Shape 18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4801" y="1785080"/>
              <a:ext cx="479720" cy="479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Shape 18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2874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Shape 18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66482" y="1761516"/>
              <a:ext cx="515164" cy="540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1" name="Shape 1871"/>
            <p:cNvSpPr/>
            <p:nvPr/>
          </p:nvSpPr>
          <p:spPr>
            <a:xfrm>
              <a:off x="2176210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농업</a:t>
              </a: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964803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벌목</a:t>
              </a: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1270642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Shape 1874"/>
            <p:cNvSpPr txBox="1"/>
            <p:nvPr/>
          </p:nvSpPr>
          <p:spPr>
            <a:xfrm>
              <a:off x="1231016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507057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Shape 1876"/>
            <p:cNvSpPr txBox="1"/>
            <p:nvPr/>
          </p:nvSpPr>
          <p:spPr>
            <a:xfrm>
              <a:off x="2467431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pic>
          <p:nvPicPr>
            <p:cNvPr id="1877" name="Shape 187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39115" y="2603933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8" name="Shape 18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9115" y="2592505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Shape 18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7008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Shape 18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42874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1" name="Shape 18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5387" y="4146255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2" name="Shape 1882"/>
            <p:cNvCxnSpPr>
              <a:stCxn id="1871" idx="2"/>
              <a:endCxn id="1877" idx="0"/>
            </p:cNvCxnSpPr>
            <p:nvPr/>
          </p:nvCxnSpPr>
          <p:spPr>
            <a:xfrm flipH="1">
              <a:off x="1806769" y="2343674"/>
              <a:ext cx="6093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83" name="Shape 1883"/>
            <p:cNvCxnSpPr>
              <a:stCxn id="1872" idx="2"/>
              <a:endCxn id="1877" idx="0"/>
            </p:cNvCxnSpPr>
            <p:nvPr/>
          </p:nvCxnSpPr>
          <p:spPr>
            <a:xfrm>
              <a:off x="1204662" y="2343674"/>
              <a:ext cx="6021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84" name="Shape 1884"/>
            <p:cNvCxnSpPr>
              <a:stCxn id="1879" idx="0"/>
              <a:endCxn id="1877" idx="2"/>
            </p:cNvCxnSpPr>
            <p:nvPr/>
          </p:nvCxnSpPr>
          <p:spPr>
            <a:xfrm flipH="1" rot="10800000">
              <a:off x="1204661" y="3139107"/>
              <a:ext cx="6021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85" name="Shape 1885"/>
            <p:cNvCxnSpPr>
              <a:stCxn id="1880" idx="0"/>
              <a:endCxn id="1877" idx="2"/>
            </p:cNvCxnSpPr>
            <p:nvPr/>
          </p:nvCxnSpPr>
          <p:spPr>
            <a:xfrm rot="10800000">
              <a:off x="1806627" y="3139107"/>
              <a:ext cx="6039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86" name="Shape 1886"/>
            <p:cNvSpPr/>
            <p:nvPr/>
          </p:nvSpPr>
          <p:spPr>
            <a:xfrm>
              <a:off x="1578337" y="3017828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채광</a:t>
              </a: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2460082" y="3306919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Shape 1888"/>
            <p:cNvSpPr txBox="1"/>
            <p:nvPr/>
          </p:nvSpPr>
          <p:spPr>
            <a:xfrm>
              <a:off x="2428075" y="3306917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1279044" y="331374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Shape 1890"/>
            <p:cNvSpPr txBox="1"/>
            <p:nvPr/>
          </p:nvSpPr>
          <p:spPr>
            <a:xfrm>
              <a:off x="1239417" y="3313739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1930943" y="4064514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 txBox="1"/>
            <p:nvPr/>
          </p:nvSpPr>
          <p:spPr>
            <a:xfrm>
              <a:off x="1891317" y="406451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1893" name="Shape 18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7008" y="336329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Shape 18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49622" y="335532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95" name="Shape 1895"/>
            <p:cNvCxnSpPr>
              <a:endCxn id="1880" idx="2"/>
            </p:cNvCxnSpPr>
            <p:nvPr/>
          </p:nvCxnSpPr>
          <p:spPr>
            <a:xfrm flipH="1" rot="10800000">
              <a:off x="1833027" y="3906013"/>
              <a:ext cx="577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96" name="Shape 1896"/>
            <p:cNvCxnSpPr>
              <a:endCxn id="1879" idx="2"/>
            </p:cNvCxnSpPr>
            <p:nvPr/>
          </p:nvCxnSpPr>
          <p:spPr>
            <a:xfrm rot="10800000">
              <a:off x="1204661" y="3906013"/>
              <a:ext cx="628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97" name="Shape 1897"/>
            <p:cNvSpPr/>
            <p:nvPr/>
          </p:nvSpPr>
          <p:spPr>
            <a:xfrm>
              <a:off x="951419" y="3802585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곡괭이</a:t>
              </a: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185908" y="3796876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</a:t>
              </a:r>
            </a:p>
          </p:txBody>
        </p:sp>
        <p:pic>
          <p:nvPicPr>
            <p:cNvPr id="1899" name="Shape 189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62325" y="412299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Shape 1900"/>
            <p:cNvSpPr/>
            <p:nvPr/>
          </p:nvSpPr>
          <p:spPr>
            <a:xfrm>
              <a:off x="1910441" y="2552506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Shape 1901"/>
            <p:cNvSpPr txBox="1"/>
            <p:nvPr/>
          </p:nvSpPr>
          <p:spPr>
            <a:xfrm>
              <a:off x="1870816" y="2552505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1562325" y="4595050"/>
              <a:ext cx="534950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농장확장</a:t>
              </a:r>
            </a:p>
          </p:txBody>
        </p:sp>
        <p:pic>
          <p:nvPicPr>
            <p:cNvPr id="1903" name="Shape 190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4637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Shape 190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60502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5" name="Shape 1905"/>
            <p:cNvSpPr/>
            <p:nvPr/>
          </p:nvSpPr>
          <p:spPr>
            <a:xfrm>
              <a:off x="2477710" y="4882200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Shape 1906"/>
            <p:cNvSpPr txBox="1"/>
            <p:nvPr/>
          </p:nvSpPr>
          <p:spPr>
            <a:xfrm>
              <a:off x="2445705" y="4882198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1296673" y="488902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 txBox="1"/>
            <p:nvPr/>
          </p:nvSpPr>
          <p:spPr>
            <a:xfrm>
              <a:off x="1257046" y="4889021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1909" name="Shape 19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4637" y="493857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Shape 19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67250" y="4930607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11" name="Shape 1911"/>
            <p:cNvCxnSpPr>
              <a:stCxn id="1902" idx="2"/>
              <a:endCxn id="1909" idx="0"/>
            </p:cNvCxnSpPr>
            <p:nvPr/>
          </p:nvCxnSpPr>
          <p:spPr>
            <a:xfrm flipH="1">
              <a:off x="1233700" y="4741372"/>
              <a:ext cx="596100" cy="197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12" name="Shape 1912"/>
            <p:cNvCxnSpPr>
              <a:stCxn id="1902" idx="2"/>
              <a:endCxn id="1910" idx="0"/>
            </p:cNvCxnSpPr>
            <p:nvPr/>
          </p:nvCxnSpPr>
          <p:spPr>
            <a:xfrm>
              <a:off x="1829800" y="4741372"/>
              <a:ext cx="616500" cy="189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913" name="Shape 19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2707" y="691016"/>
              <a:ext cx="3144033" cy="288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Shape 1914"/>
            <p:cNvSpPr/>
            <p:nvPr/>
          </p:nvSpPr>
          <p:spPr>
            <a:xfrm>
              <a:off x="334357" y="686139"/>
              <a:ext cx="30172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</a:t>
              </a:r>
            </a:p>
          </p:txBody>
        </p:sp>
      </p:grpSp>
      <p:graphicFrame>
        <p:nvGraphicFramePr>
          <p:cNvPr id="1915" name="Shape 1915"/>
          <p:cNvGraphicFramePr/>
          <p:nvPr/>
        </p:nvGraphicFramePr>
        <p:xfrm>
          <a:off x="3846319" y="56430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598550"/>
                <a:gridCol w="23791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 과학 습득율 ( {0} / {1} )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 과학 습득율 ( {0} / {1} )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182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 과학 습득율 ( {0} / {1} )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183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방어 과학 습득율 ( {0} / {1} )</a:t>
                      </a:r>
                    </a:p>
                  </a:txBody>
                  <a:tcPr marT="0" marB="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16" name="Shape 1916"/>
          <p:cNvCxnSpPr/>
          <p:nvPr/>
        </p:nvCxnSpPr>
        <p:spPr>
          <a:xfrm rot="10800000">
            <a:off x="2905569" y="5930781"/>
            <a:ext cx="940750" cy="13137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17" name="Shape 1917"/>
          <p:cNvGraphicFramePr/>
          <p:nvPr/>
        </p:nvGraphicFramePr>
        <p:xfrm>
          <a:off x="3846321" y="181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494950"/>
                <a:gridCol w="11514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고대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185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중세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르네상스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18" name="Shape 1918"/>
          <p:cNvCxnSpPr>
            <a:endCxn id="1861" idx="3"/>
          </p:cNvCxnSpPr>
          <p:nvPr/>
        </p:nvCxnSpPr>
        <p:spPr>
          <a:xfrm rot="10800000">
            <a:off x="3360118" y="1224007"/>
            <a:ext cx="486300" cy="90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19" name="Shape 1919"/>
          <p:cNvGraphicFramePr/>
          <p:nvPr/>
        </p:nvGraphicFramePr>
        <p:xfrm>
          <a:off x="3817148" y="6910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486175"/>
                <a:gridCol w="9537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188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기술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도시방어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20" name="Shape 1920"/>
          <p:cNvCxnSpPr>
            <a:endCxn id="1913" idx="3"/>
          </p:cNvCxnSpPr>
          <p:nvPr/>
        </p:nvCxnSpPr>
        <p:spPr>
          <a:xfrm rot="10800000">
            <a:off x="3416740" y="835312"/>
            <a:ext cx="400500" cy="274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" name="Shape 1925"/>
          <p:cNvCxnSpPr/>
          <p:nvPr/>
        </p:nvCxnSpPr>
        <p:spPr>
          <a:xfrm>
            <a:off x="272706" y="523783"/>
            <a:ext cx="19833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26" name="Shape 1926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참조</a:t>
            </a:r>
          </a:p>
        </p:txBody>
      </p:sp>
      <p:grpSp>
        <p:nvGrpSpPr>
          <p:cNvPr id="1927" name="Shape 1927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928" name="Shape 19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9" name="Shape 1929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0" name="Shape 1930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습득율 ( 38 / 88 )</a:t>
            </a:r>
          </a:p>
        </p:txBody>
      </p:sp>
      <p:sp>
        <p:nvSpPr>
          <p:cNvPr id="1931" name="Shape 1931"/>
          <p:cNvSpPr/>
          <p:nvPr/>
        </p:nvSpPr>
        <p:spPr>
          <a:xfrm>
            <a:off x="272706" y="688670"/>
            <a:ext cx="3144033" cy="558808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Shape 1933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1934" name="Shape 1934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Shape 1935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1936" name="Shape 1936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1937" name="Shape 1937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8" name="Shape 193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1939" name="Shape 19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0" name="Shape 19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41" name="Shape 1941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1942" name="Shape 1942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3" name="Shape 1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Shape 1944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1945" name="Shape 19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Shape 1946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7" name="Shape 1947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48" name="Shape 1948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9" name="Shape 1949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50" name="Shape 1950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1951" name="Shape 1951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1952" name="Shape 1952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1953" name="Shape 1953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1954" name="Shape 1954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1955" name="Shape 1955"/>
          <p:cNvSpPr/>
          <p:nvPr/>
        </p:nvSpPr>
        <p:spPr>
          <a:xfrm>
            <a:off x="409635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Shape 1956"/>
          <p:cNvSpPr/>
          <p:nvPr/>
        </p:nvSpPr>
        <p:spPr>
          <a:xfrm>
            <a:off x="409635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Shape 1957"/>
          <p:cNvSpPr/>
          <p:nvPr/>
        </p:nvSpPr>
        <p:spPr>
          <a:xfrm>
            <a:off x="409635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Shape 1958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9" name="Shape 19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Shape 1960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1961" name="Shape 19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Shape 19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672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Shape 1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811170" y="3608891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1965" name="Shape 1965"/>
          <p:cNvSpPr/>
          <p:nvPr/>
        </p:nvSpPr>
        <p:spPr>
          <a:xfrm>
            <a:off x="812306" y="3883862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1966" name="Shape 1966"/>
          <p:cNvSpPr/>
          <p:nvPr/>
        </p:nvSpPr>
        <p:spPr>
          <a:xfrm>
            <a:off x="821830" y="4188662"/>
            <a:ext cx="202651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{현재 보유 수치} / {자원 조건 수치}</a:t>
            </a:r>
          </a:p>
        </p:txBody>
      </p:sp>
      <p:pic>
        <p:nvPicPr>
          <p:cNvPr id="1967" name="Shape 19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3915971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Shape 19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90182" y="3631576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Shape 19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Shape 1972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1973" name="Shape 1973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1974" name="Shape 19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Shape 1975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pic>
        <p:nvPicPr>
          <p:cNvPr id="1976" name="Shape 19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4195653"/>
            <a:ext cx="305381" cy="3053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7" name="Shape 1977"/>
          <p:cNvGraphicFramePr/>
          <p:nvPr/>
        </p:nvGraphicFramePr>
        <p:xfrm>
          <a:off x="4167496" y="28389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{0}\n 현재 레벨 : {1}\n다음 레벨 : {2}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78" name="Shape 1978"/>
          <p:cNvCxnSpPr/>
          <p:nvPr/>
        </p:nvCxnSpPr>
        <p:spPr>
          <a:xfrm rot="10800000">
            <a:off x="2503809" y="2861554"/>
            <a:ext cx="1663686" cy="82188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79" name="Shape 1979"/>
          <p:cNvGraphicFramePr/>
          <p:nvPr/>
        </p:nvGraphicFramePr>
        <p:xfrm>
          <a:off x="4185392" y="4803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즉시 완료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연구하기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80" name="Shape 1980"/>
          <p:cNvCxnSpPr>
            <a:endCxn id="1974" idx="3"/>
          </p:cNvCxnSpPr>
          <p:nvPr/>
        </p:nvCxnSpPr>
        <p:spPr>
          <a:xfrm flipH="1">
            <a:off x="3243338" y="5013452"/>
            <a:ext cx="942000" cy="83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81" name="Shape 1981"/>
          <p:cNvGraphicFramePr/>
          <p:nvPr/>
        </p:nvGraphicFramePr>
        <p:xfrm>
          <a:off x="4167496" y="3822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 {0} {1}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82" name="Shape 1982"/>
          <p:cNvCxnSpPr>
            <a:endCxn id="1955" idx="3"/>
          </p:cNvCxnSpPr>
          <p:nvPr/>
        </p:nvCxnSpPr>
        <p:spPr>
          <a:xfrm rot="10800000">
            <a:off x="3260724" y="3759698"/>
            <a:ext cx="906900" cy="167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83" name="Shape 1983"/>
          <p:cNvCxnSpPr>
            <a:endCxn id="1956" idx="3"/>
          </p:cNvCxnSpPr>
          <p:nvPr/>
        </p:nvCxnSpPr>
        <p:spPr>
          <a:xfrm flipH="1">
            <a:off x="3260723" y="3927186"/>
            <a:ext cx="906900" cy="124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84" name="Shape 1984"/>
          <p:cNvGraphicFramePr/>
          <p:nvPr/>
        </p:nvGraphicFramePr>
        <p:xfrm>
          <a:off x="4159194" y="2212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효과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85" name="Shape 1985"/>
          <p:cNvGraphicFramePr/>
          <p:nvPr/>
        </p:nvGraphicFramePr>
        <p:xfrm>
          <a:off x="4159194" y="33296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조건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86" name="Shape 1986"/>
          <p:cNvCxnSpPr>
            <a:endCxn id="1946" idx="3"/>
          </p:cNvCxnSpPr>
          <p:nvPr/>
        </p:nvCxnSpPr>
        <p:spPr>
          <a:xfrm flipH="1">
            <a:off x="3294502" y="2317547"/>
            <a:ext cx="864600" cy="207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87" name="Shape 1987"/>
          <p:cNvCxnSpPr>
            <a:endCxn id="1948" idx="3"/>
          </p:cNvCxnSpPr>
          <p:nvPr/>
        </p:nvCxnSpPr>
        <p:spPr>
          <a:xfrm flipH="1">
            <a:off x="3294502" y="3434398"/>
            <a:ext cx="864600" cy="36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2" name="Shape 1992"/>
          <p:cNvCxnSpPr/>
          <p:nvPr/>
        </p:nvCxnSpPr>
        <p:spPr>
          <a:xfrm>
            <a:off x="272706" y="523783"/>
            <a:ext cx="419769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93" name="Shape 1993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과학기술 정보 조건 설명</a:t>
            </a:r>
          </a:p>
        </p:txBody>
      </p:sp>
      <p:grpSp>
        <p:nvGrpSpPr>
          <p:cNvPr id="1994" name="Shape 1994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1995" name="Shape 19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6" name="Shape 1996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7" name="Shape 1997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습득율 ( 38 / 88 )</a:t>
            </a:r>
          </a:p>
        </p:txBody>
      </p:sp>
      <p:sp>
        <p:nvSpPr>
          <p:cNvPr id="1998" name="Shape 1998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Shape 1999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000" name="Shape 2000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Shape 2001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002" name="Shape 2002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3" name="Shape 2003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2004" name="Shape 2004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5" name="Shape 2005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006" name="Shape 20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7" name="Shape 20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08" name="Shape 2008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009" name="Shape 2009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0" name="Shape 20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Shape 2011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012" name="Shape 20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Shape 2013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4" name="Shape 2014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15" name="Shape 2015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Shape 2016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17" name="Shape 2017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018" name="Shape 2018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019" name="Shape 2019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020" name="Shape 2020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021" name="Shape 2021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022" name="Shape 2022"/>
          <p:cNvSpPr/>
          <p:nvPr/>
        </p:nvSpPr>
        <p:spPr>
          <a:xfrm>
            <a:off x="409635" y="3940723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Shape 2023"/>
          <p:cNvSpPr/>
          <p:nvPr/>
        </p:nvSpPr>
        <p:spPr>
          <a:xfrm>
            <a:off x="409635" y="4232712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Shape 2024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5" name="Shape 20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Shape 2026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027" name="Shape 20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940723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Shape 20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4198832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Shape 2029"/>
          <p:cNvSpPr/>
          <p:nvPr/>
        </p:nvSpPr>
        <p:spPr>
          <a:xfrm>
            <a:off x="1124441" y="3913694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2030" name="Shape 2030"/>
          <p:cNvSpPr/>
          <p:nvPr/>
        </p:nvSpPr>
        <p:spPr>
          <a:xfrm>
            <a:off x="1040908" y="4188666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pic>
        <p:nvPicPr>
          <p:cNvPr id="2031" name="Shape 20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34253" y="4220776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Shape 20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0182" y="3936380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Shape 20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Shape 20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Shape 20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Shape 2036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037" name="Shape 2037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038" name="Shape 20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Shape 2039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sp>
        <p:nvSpPr>
          <p:cNvPr id="2040" name="Shape 2040"/>
          <p:cNvSpPr/>
          <p:nvPr/>
        </p:nvSpPr>
        <p:spPr>
          <a:xfrm>
            <a:off x="409635" y="3648596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1" name="Shape 2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710" y="3617907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Shape 2042"/>
          <p:cNvSpPr/>
          <p:nvPr/>
        </p:nvSpPr>
        <p:spPr>
          <a:xfrm>
            <a:off x="936958" y="3621378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3 채석장  06 : 53 : 06</a:t>
            </a:r>
          </a:p>
        </p:txBody>
      </p:sp>
      <p:pic>
        <p:nvPicPr>
          <p:cNvPr id="2043" name="Shape 20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42208" y="3621378"/>
            <a:ext cx="305381" cy="305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Shape 2044"/>
          <p:cNvSpPr/>
          <p:nvPr/>
        </p:nvSpPr>
        <p:spPr>
          <a:xfrm>
            <a:off x="27443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5" name="Shape 2045"/>
          <p:cNvGrpSpPr/>
          <p:nvPr/>
        </p:nvGrpSpPr>
        <p:grpSpPr>
          <a:xfrm>
            <a:off x="377846" y="1829747"/>
            <a:ext cx="2919878" cy="2171221"/>
            <a:chOff x="377846" y="1829747"/>
            <a:chExt cx="2919878" cy="2171221"/>
          </a:xfrm>
        </p:grpSpPr>
        <p:sp>
          <p:nvSpPr>
            <p:cNvPr id="2046" name="Shape 2046"/>
            <p:cNvSpPr/>
            <p:nvPr/>
          </p:nvSpPr>
          <p:spPr>
            <a:xfrm>
              <a:off x="452729" y="2213433"/>
              <a:ext cx="2796419" cy="266560"/>
            </a:xfrm>
            <a:prstGeom prst="rect">
              <a:avLst/>
            </a:prstGeom>
            <a:solidFill>
              <a:srgbClr val="1E4E79"/>
            </a:solidFill>
            <a:ln cap="flat" cmpd="sng" w="9525">
              <a:solidFill>
                <a:srgbClr val="5096D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효과</a:t>
              </a: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449922" y="2488967"/>
              <a:ext cx="2807626" cy="692925"/>
            </a:xfrm>
            <a:prstGeom prst="rect">
              <a:avLst/>
            </a:prstGeom>
            <a:solidFill>
              <a:srgbClr val="5096D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 증가 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Now Lv : +4%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Next Lv : +8%</a:t>
              </a: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377846" y="1830321"/>
              <a:ext cx="2917802" cy="217064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379922" y="1829747"/>
              <a:ext cx="2917802" cy="923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 자원이 부족하여 이 과학기술을 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 할 수 없습니다.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부족한 자원만큼 크라운을 사용하여 연구를 </a:t>
              </a:r>
              <a:b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시작할 수 있습니다!</a:t>
              </a:r>
            </a:p>
          </p:txBody>
        </p:sp>
        <p:sp>
          <p:nvSpPr>
            <p:cNvPr id="2050" name="Shape 2050"/>
            <p:cNvSpPr/>
            <p:nvPr/>
          </p:nvSpPr>
          <p:spPr>
            <a:xfrm>
              <a:off x="1340390" y="3598835"/>
              <a:ext cx="984051" cy="31776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1" name="Shape 2051"/>
            <p:cNvCxnSpPr/>
            <p:nvPr/>
          </p:nvCxnSpPr>
          <p:spPr>
            <a:xfrm>
              <a:off x="553810" y="2744199"/>
              <a:ext cx="255115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052" name="Shape 20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47404" y="2773431"/>
              <a:ext cx="434622" cy="434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Shape 20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963558" y="2773431"/>
              <a:ext cx="434622" cy="434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4" name="Shape 2054"/>
            <p:cNvSpPr/>
            <p:nvPr/>
          </p:nvSpPr>
          <p:spPr>
            <a:xfrm>
              <a:off x="1407916" y="3555832"/>
              <a:ext cx="842939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 구</a:t>
              </a:r>
            </a:p>
          </p:txBody>
        </p:sp>
        <p:pic>
          <p:nvPicPr>
            <p:cNvPr id="2055" name="Shape 205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79090" y="3769667"/>
              <a:ext cx="142832" cy="13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6" name="Shape 2056"/>
            <p:cNvSpPr/>
            <p:nvPr/>
          </p:nvSpPr>
          <p:spPr>
            <a:xfrm>
              <a:off x="1668906" y="3739907"/>
              <a:ext cx="4604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1197166" y="3191194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264.2K</a:t>
              </a: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1822383" y="3200609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1.6M</a:t>
              </a:r>
            </a:p>
          </p:txBody>
        </p:sp>
      </p:grpSp>
      <p:graphicFrame>
        <p:nvGraphicFramePr>
          <p:cNvPr id="2059" name="Shape 2059"/>
          <p:cNvGraphicFramePr/>
          <p:nvPr/>
        </p:nvGraphicFramePr>
        <p:xfrm>
          <a:off x="3987044" y="2092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405500"/>
                <a:gridCol w="618715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168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영주님, 자원이 부족하여 이 과학기술을 연구할 수 없습니다!\n</a:t>
                      </a:r>
                      <a:b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부족한 자원만큼 크라운을 사용하여 연구를 시작할 수 있습니다!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060" name="Shape 2060"/>
          <p:cNvCxnSpPr/>
          <p:nvPr/>
        </p:nvCxnSpPr>
        <p:spPr>
          <a:xfrm rot="10800000">
            <a:off x="3104962" y="2213433"/>
            <a:ext cx="882081" cy="6206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061" name="Shape 2061"/>
          <p:cNvGraphicFramePr/>
          <p:nvPr/>
        </p:nvGraphicFramePr>
        <p:xfrm>
          <a:off x="3932828" y="36176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연구하기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062" name="Shape 2062"/>
          <p:cNvCxnSpPr>
            <a:endCxn id="2050" idx="3"/>
          </p:cNvCxnSpPr>
          <p:nvPr/>
        </p:nvCxnSpPr>
        <p:spPr>
          <a:xfrm flipH="1">
            <a:off x="2324442" y="3722316"/>
            <a:ext cx="1608300" cy="35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 요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8" name="Shape 108"/>
          <p:cNvSpPr txBox="1"/>
          <p:nvPr/>
        </p:nvSpPr>
        <p:spPr>
          <a:xfrm>
            <a:off x="272706" y="594797"/>
            <a:ext cx="8852452" cy="125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건물 정의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아카데미는 과학기술을 연구할 수 있는 건물입니다.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성벽 내부 지정된 포인트에 하나만 건설할 수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통해 건물의 레벨을 올릴 수 있습니다.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72706" y="1921091"/>
            <a:ext cx="11919294" cy="279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아카데미의 하위 메뉴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아카데미는 세부 정보, 업그레이드, 연구, 가속에 대한 하위 메뉴를 가지고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정보는 아카데미의 건물 레벨 별 전투력에 대한 정보와 아카데미에 대한 설명을 확인할 수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또는 연구 기능을 통해 과학 기술을 연구 중인 경우, 세부 정보를 통해 업그레이드 또는 연구를 취소할 수 있습니다.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취소한 경우 건물 업그레이드, 연구에 소모된 자원의 n%를 돌려 받습니다. ( 데이터 테이블에 명시된 수치를 기준 )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외에 사용된 가속 아이템은 되돌려 받지 않습니다.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중에는 크라운 또는 건설 가속, 일반 가속 아이템을 사용하여 진행 시간을 줄일 수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중에는 크라운 또는 연구 가속, 일반 가속 아이템을 사용하여 진행 시간을 줄일 수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중에는 연구 기능을 사용할 수 없으며, 연구 기능을 사용 중이라면 건물 업그레이드를 진행할 수 없습니다.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72706" y="4714164"/>
            <a:ext cx="11919294" cy="1592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과학기술은 아카데미에서 획득할 수 있는 지속 효과입니다.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과학기술은 각각 레벨을 가지고 있으며 카테고리별로 나뉘어져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획득하기 위해선 정해진 자원을 소모하고 일정 시간을 기다려야 합니다. 이것을 연구라고 합니다.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끝난 과학기술은 레벨이 상승하며 상승한 레벨에 비례하여 효과가 적용됩니다.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7" name="Shape 2067"/>
          <p:cNvCxnSpPr/>
          <p:nvPr/>
        </p:nvCxnSpPr>
        <p:spPr>
          <a:xfrm>
            <a:off x="272706" y="523783"/>
            <a:ext cx="162094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68" name="Shape 2068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가속 </a:t>
            </a:r>
          </a:p>
        </p:txBody>
      </p:sp>
      <p:grpSp>
        <p:nvGrpSpPr>
          <p:cNvPr id="2069" name="Shape 2069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2070" name="Shape 20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Shape 2071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2" name="Shape 2072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습득율 ( 38 / 88 )</a:t>
            </a:r>
          </a:p>
        </p:txBody>
      </p:sp>
      <p:pic>
        <p:nvPicPr>
          <p:cNvPr id="2073" name="Shape 20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98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Shape 20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933" y="1598817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Shape 2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006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Shape 20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614" y="1575254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Shape 2077"/>
          <p:cNvSpPr/>
          <p:nvPr/>
        </p:nvSpPr>
        <p:spPr>
          <a:xfrm>
            <a:off x="2142342" y="2011091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2078" name="Shape 2078"/>
          <p:cNvSpPr/>
          <p:nvPr/>
        </p:nvSpPr>
        <p:spPr>
          <a:xfrm>
            <a:off x="903141" y="2011091"/>
            <a:ext cx="535306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Shape 2080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081" name="Shape 2081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Shape 2082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2083" name="Shape 20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246" y="2366868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Shape 20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246" y="235544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Shape 20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141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Shape 20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006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Shape 20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520" y="385838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Shape 20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933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Shape 2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9832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0" name="Shape 2090"/>
          <p:cNvCxnSpPr>
            <a:stCxn id="2077" idx="2"/>
            <a:endCxn id="2083" idx="0"/>
          </p:cNvCxnSpPr>
          <p:nvPr/>
        </p:nvCxnSpPr>
        <p:spPr>
          <a:xfrm flipH="1">
            <a:off x="1772901" y="2157413"/>
            <a:ext cx="6093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91" name="Shape 2091"/>
          <p:cNvCxnSpPr>
            <a:stCxn id="2078" idx="2"/>
            <a:endCxn id="2083" idx="0"/>
          </p:cNvCxnSpPr>
          <p:nvPr/>
        </p:nvCxnSpPr>
        <p:spPr>
          <a:xfrm>
            <a:off x="1170794" y="2157413"/>
            <a:ext cx="6021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92" name="Shape 2092"/>
          <p:cNvCxnSpPr>
            <a:stCxn id="2085" idx="0"/>
            <a:endCxn id="2083" idx="2"/>
          </p:cNvCxnSpPr>
          <p:nvPr/>
        </p:nvCxnSpPr>
        <p:spPr>
          <a:xfrm flipH="1" rot="10800000">
            <a:off x="1170794" y="2902109"/>
            <a:ext cx="6021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93" name="Shape 2093"/>
          <p:cNvCxnSpPr>
            <a:stCxn id="2086" idx="0"/>
            <a:endCxn id="2083" idx="2"/>
          </p:cNvCxnSpPr>
          <p:nvPr/>
        </p:nvCxnSpPr>
        <p:spPr>
          <a:xfrm rot="10800000">
            <a:off x="1772759" y="2902109"/>
            <a:ext cx="6039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94" name="Shape 2094"/>
          <p:cNvSpPr/>
          <p:nvPr/>
        </p:nvSpPr>
        <p:spPr>
          <a:xfrm>
            <a:off x="1544469" y="278076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2095" name="Shape 2095"/>
          <p:cNvSpPr/>
          <p:nvPr/>
        </p:nvSpPr>
        <p:spPr>
          <a:xfrm>
            <a:off x="2426214" y="307832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 txBox="1"/>
          <p:nvPr/>
        </p:nvSpPr>
        <p:spPr>
          <a:xfrm>
            <a:off x="2394208" y="30783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097" name="Shape 2097"/>
          <p:cNvSpPr/>
          <p:nvPr/>
        </p:nvSpPr>
        <p:spPr>
          <a:xfrm>
            <a:off x="1245175" y="30851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Shape 2098"/>
          <p:cNvSpPr txBox="1"/>
          <p:nvPr/>
        </p:nvSpPr>
        <p:spPr>
          <a:xfrm>
            <a:off x="1205550" y="30851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099" name="Shape 2099"/>
          <p:cNvSpPr/>
          <p:nvPr/>
        </p:nvSpPr>
        <p:spPr>
          <a:xfrm>
            <a:off x="1897075" y="3776648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Shape 2100"/>
          <p:cNvSpPr txBox="1"/>
          <p:nvPr/>
        </p:nvSpPr>
        <p:spPr>
          <a:xfrm>
            <a:off x="1857450" y="3776646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101" name="Shape 2101"/>
          <p:cNvSpPr/>
          <p:nvPr/>
        </p:nvSpPr>
        <p:spPr>
          <a:xfrm>
            <a:off x="2451946" y="457387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Shape 2102"/>
          <p:cNvSpPr/>
          <p:nvPr/>
        </p:nvSpPr>
        <p:spPr>
          <a:xfrm>
            <a:off x="1268340" y="458393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3" name="Shape 2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141" y="3134693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Shape 2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5753" y="3126728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5" name="Shape 2105"/>
          <p:cNvCxnSpPr>
            <a:stCxn id="2087" idx="0"/>
            <a:endCxn id="2086" idx="2"/>
          </p:cNvCxnSpPr>
          <p:nvPr/>
        </p:nvCxnSpPr>
        <p:spPr>
          <a:xfrm flipH="1" rot="10800000">
            <a:off x="1799173" y="3677489"/>
            <a:ext cx="577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06" name="Shape 2106"/>
          <p:cNvCxnSpPr>
            <a:stCxn id="2087" idx="0"/>
            <a:endCxn id="2085" idx="2"/>
          </p:cNvCxnSpPr>
          <p:nvPr/>
        </p:nvCxnSpPr>
        <p:spPr>
          <a:xfrm rot="10800000">
            <a:off x="1170673" y="3677489"/>
            <a:ext cx="628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07" name="Shape 2107"/>
          <p:cNvSpPr/>
          <p:nvPr/>
        </p:nvSpPr>
        <p:spPr>
          <a:xfrm>
            <a:off x="917550" y="3573989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2108" name="Shape 2108"/>
          <p:cNvSpPr/>
          <p:nvPr/>
        </p:nvSpPr>
        <p:spPr>
          <a:xfrm>
            <a:off x="2152041" y="3568280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2109" name="Shape 2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458" y="3835130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Shape 2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4710" y="4621544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Shape 2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625" y="4621542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Shape 2112"/>
          <p:cNvSpPr/>
          <p:nvPr/>
        </p:nvSpPr>
        <p:spPr>
          <a:xfrm>
            <a:off x="906698" y="5067287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목장</a:t>
            </a:r>
          </a:p>
        </p:txBody>
      </p:sp>
      <p:sp>
        <p:nvSpPr>
          <p:cNvPr id="2113" name="Shape 2113"/>
          <p:cNvSpPr/>
          <p:nvPr/>
        </p:nvSpPr>
        <p:spPr>
          <a:xfrm>
            <a:off x="2109361" y="5072885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드릴</a:t>
            </a:r>
          </a:p>
        </p:txBody>
      </p:sp>
      <p:sp>
        <p:nvSpPr>
          <p:cNvPr id="2114" name="Shape 2114"/>
          <p:cNvSpPr/>
          <p:nvPr/>
        </p:nvSpPr>
        <p:spPr>
          <a:xfrm>
            <a:off x="1876574" y="23154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Shape 2115"/>
          <p:cNvSpPr txBox="1"/>
          <p:nvPr/>
        </p:nvSpPr>
        <p:spPr>
          <a:xfrm>
            <a:off x="1836948" y="231544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cxnSp>
        <p:nvCxnSpPr>
          <p:cNvPr id="2116" name="Shape 2116"/>
          <p:cNvCxnSpPr>
            <a:stCxn id="2088" idx="0"/>
            <a:endCxn id="2087" idx="2"/>
          </p:cNvCxnSpPr>
          <p:nvPr/>
        </p:nvCxnSpPr>
        <p:spPr>
          <a:xfrm flipH="1" rot="10800000">
            <a:off x="1198586" y="4393837"/>
            <a:ext cx="6006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17" name="Shape 2117"/>
          <p:cNvCxnSpPr>
            <a:stCxn id="2089" idx="0"/>
            <a:endCxn id="2087" idx="2"/>
          </p:cNvCxnSpPr>
          <p:nvPr/>
        </p:nvCxnSpPr>
        <p:spPr>
          <a:xfrm rot="10800000">
            <a:off x="1799185" y="4393837"/>
            <a:ext cx="5883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18" name="Shape 2118"/>
          <p:cNvSpPr/>
          <p:nvPr/>
        </p:nvSpPr>
        <p:spPr>
          <a:xfrm>
            <a:off x="1528458" y="4307183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sp>
        <p:nvSpPr>
          <p:cNvPr id="2119" name="Shape 2119"/>
          <p:cNvSpPr txBox="1"/>
          <p:nvPr/>
        </p:nvSpPr>
        <p:spPr>
          <a:xfrm>
            <a:off x="2412319" y="4573873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120" name="Shape 2120"/>
          <p:cNvSpPr txBox="1"/>
          <p:nvPr/>
        </p:nvSpPr>
        <p:spPr>
          <a:xfrm>
            <a:off x="1228713" y="458393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2121" name="Shape 21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00000">
            <a:off x="887311" y="2020105"/>
            <a:ext cx="95473" cy="12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Shape 2122"/>
          <p:cNvSpPr/>
          <p:nvPr/>
        </p:nvSpPr>
        <p:spPr>
          <a:xfrm>
            <a:off x="272706" y="688668"/>
            <a:ext cx="3144033" cy="558808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3" name="Shape 2123"/>
          <p:cNvGrpSpPr/>
          <p:nvPr/>
        </p:nvGrpSpPr>
        <p:grpSpPr>
          <a:xfrm>
            <a:off x="346228" y="1208338"/>
            <a:ext cx="2990610" cy="2989886"/>
            <a:chOff x="346228" y="1101807"/>
            <a:chExt cx="2990610" cy="2989886"/>
          </a:xfrm>
        </p:grpSpPr>
        <p:sp>
          <p:nvSpPr>
            <p:cNvPr id="2124" name="Shape 2124"/>
            <p:cNvSpPr/>
            <p:nvPr/>
          </p:nvSpPr>
          <p:spPr>
            <a:xfrm>
              <a:off x="346228" y="1456412"/>
              <a:ext cx="2990609" cy="26352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5" name="Shape 2125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126" name="Shape 212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7" name="Shape 21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28" name="Shape 2128"/>
          <p:cNvSpPr/>
          <p:nvPr/>
        </p:nvSpPr>
        <p:spPr>
          <a:xfrm>
            <a:off x="390093" y="1650978"/>
            <a:ext cx="2895578" cy="1657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9" name="Shape 2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Shape 2130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131" name="Shape 2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Shape 2132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3" name="Shape 2133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34" name="Shape 2134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135" name="Shape 2135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136" name="Shape 2136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137" name="Shape 2137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138" name="Shape 2138"/>
          <p:cNvSpPr/>
          <p:nvPr/>
        </p:nvSpPr>
        <p:spPr>
          <a:xfrm>
            <a:off x="377887" y="3370628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9" name="Shape 21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966" y="3654410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974" y="3837348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Shape 21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3962" y="3696132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Shape 2142"/>
          <p:cNvSpPr/>
          <p:nvPr/>
        </p:nvSpPr>
        <p:spPr>
          <a:xfrm>
            <a:off x="718049" y="3793519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143" name="Shape 21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3647" y="3663832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Shape 2144"/>
          <p:cNvSpPr/>
          <p:nvPr/>
        </p:nvSpPr>
        <p:spPr>
          <a:xfrm>
            <a:off x="2088593" y="3709810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가속</a:t>
            </a:r>
          </a:p>
        </p:txBody>
      </p:sp>
      <p:pic>
        <p:nvPicPr>
          <p:cNvPr id="2145" name="Shape 21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12415" y="3373973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Shape 2146"/>
          <p:cNvSpPr/>
          <p:nvPr/>
        </p:nvSpPr>
        <p:spPr>
          <a:xfrm>
            <a:off x="1318425" y="3318985"/>
            <a:ext cx="1093896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 : 53 : 06</a:t>
            </a:r>
          </a:p>
        </p:txBody>
      </p:sp>
      <p:sp>
        <p:nvSpPr>
          <p:cNvPr id="2147" name="Shape 2147"/>
          <p:cNvSpPr/>
          <p:nvPr/>
        </p:nvSpPr>
        <p:spPr>
          <a:xfrm>
            <a:off x="649510" y="3640637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148" name="Shape 2148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graphicFrame>
        <p:nvGraphicFramePr>
          <p:cNvPr id="2149" name="Shape 2149"/>
          <p:cNvGraphicFramePr/>
          <p:nvPr/>
        </p:nvGraphicFramePr>
        <p:xfrm>
          <a:off x="3957637" y="3735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 가속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0" name="Shape 2150"/>
          <p:cNvGraphicFramePr/>
          <p:nvPr/>
        </p:nvGraphicFramePr>
        <p:xfrm>
          <a:off x="3957637" y="43853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즉시 완료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151" name="Shape 2151"/>
          <p:cNvCxnSpPr>
            <a:endCxn id="2143" idx="3"/>
          </p:cNvCxnSpPr>
          <p:nvPr/>
        </p:nvCxnSpPr>
        <p:spPr>
          <a:xfrm flipH="1">
            <a:off x="3243338" y="3840311"/>
            <a:ext cx="714300" cy="28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152" name="Shape 2152"/>
          <p:cNvCxnSpPr>
            <a:endCxn id="2139" idx="2"/>
          </p:cNvCxnSpPr>
          <p:nvPr/>
        </p:nvCxnSpPr>
        <p:spPr>
          <a:xfrm rot="10800000">
            <a:off x="1104812" y="4064967"/>
            <a:ext cx="2852700" cy="425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53" name="Shape 2153"/>
          <p:cNvSpPr/>
          <p:nvPr/>
        </p:nvSpPr>
        <p:spPr>
          <a:xfrm>
            <a:off x="3838071" y="796991"/>
            <a:ext cx="5314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연구 중일때, 다른 과학기술을 연구하고자 하는 경우 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완료, 연구 버튼을 누르면 연구 불가 알림 팝업을 호출합니다.</a:t>
            </a:r>
          </a:p>
        </p:txBody>
      </p:sp>
      <p:grpSp>
        <p:nvGrpSpPr>
          <p:cNvPr id="2154" name="Shape 2154"/>
          <p:cNvGrpSpPr/>
          <p:nvPr/>
        </p:nvGrpSpPr>
        <p:grpSpPr>
          <a:xfrm>
            <a:off x="4179115" y="1555210"/>
            <a:ext cx="2932699" cy="674436"/>
            <a:chOff x="372476" y="2124941"/>
            <a:chExt cx="2932699" cy="674436"/>
          </a:xfrm>
        </p:grpSpPr>
        <p:sp>
          <p:nvSpPr>
            <p:cNvPr id="2155" name="Shape 2155"/>
            <p:cNvSpPr/>
            <p:nvPr/>
          </p:nvSpPr>
          <p:spPr>
            <a:xfrm>
              <a:off x="372476" y="2141903"/>
              <a:ext cx="2917802" cy="657473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374552" y="2301043"/>
              <a:ext cx="291780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 한번에 하나의 연구만 진행할 수 있습니다.</a:t>
              </a:r>
            </a:p>
          </p:txBody>
        </p:sp>
        <p:cxnSp>
          <p:nvCxnSpPr>
            <p:cNvPr id="2157" name="Shape 2157"/>
            <p:cNvCxnSpPr/>
            <p:nvPr/>
          </p:nvCxnSpPr>
          <p:spPr>
            <a:xfrm>
              <a:off x="387372" y="2124941"/>
              <a:ext cx="2917802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158" name="Shape 2158"/>
            <p:cNvCxnSpPr/>
            <p:nvPr/>
          </p:nvCxnSpPr>
          <p:spPr>
            <a:xfrm>
              <a:off x="387372" y="2791516"/>
              <a:ext cx="2917802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aphicFrame>
        <p:nvGraphicFramePr>
          <p:cNvPr id="2159" name="Shape 2159"/>
          <p:cNvGraphicFramePr/>
          <p:nvPr/>
        </p:nvGraphicFramePr>
        <p:xfrm>
          <a:off x="6495269" y="269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172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영주님, 한 번에 하나의 연구만 진행할 수 있습니다!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160" name="Shape 2160"/>
          <p:cNvCxnSpPr>
            <a:endCxn id="2155" idx="2"/>
          </p:cNvCxnSpPr>
          <p:nvPr/>
        </p:nvCxnSpPr>
        <p:spPr>
          <a:xfrm rot="10800000">
            <a:off x="5638016" y="2229646"/>
            <a:ext cx="857400" cy="568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5" name="Shape 2165"/>
          <p:cNvCxnSpPr/>
          <p:nvPr/>
        </p:nvCxnSpPr>
        <p:spPr>
          <a:xfrm>
            <a:off x="272706" y="523783"/>
            <a:ext cx="162094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66" name="Shape 2166"/>
          <p:cNvSpPr txBox="1"/>
          <p:nvPr/>
        </p:nvSpPr>
        <p:spPr>
          <a:xfrm>
            <a:off x="272706" y="12330"/>
            <a:ext cx="5932788" cy="451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가속 </a:t>
            </a:r>
          </a:p>
        </p:txBody>
      </p:sp>
      <p:grpSp>
        <p:nvGrpSpPr>
          <p:cNvPr id="2167" name="Shape 2167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2168" name="Shape 2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9" name="Shape 2169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0" name="Shape 2170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습득율 ( 38 / 88 )</a:t>
            </a:r>
          </a:p>
        </p:txBody>
      </p:sp>
      <p:pic>
        <p:nvPicPr>
          <p:cNvPr id="2171" name="Shape 2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98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Shape 2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933" y="1598817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Shape 2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006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Shape 2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614" y="1575254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Shape 2175"/>
          <p:cNvSpPr/>
          <p:nvPr/>
        </p:nvSpPr>
        <p:spPr>
          <a:xfrm>
            <a:off x="2142342" y="2011091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2176" name="Shape 2176"/>
          <p:cNvSpPr/>
          <p:nvPr/>
        </p:nvSpPr>
        <p:spPr>
          <a:xfrm>
            <a:off x="903141" y="2011091"/>
            <a:ext cx="535306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2177" name="Shape 2177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Shape 2178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179" name="Shape 2179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Shape 2180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2181" name="Shape 2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246" y="2366868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Shape 21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246" y="235544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Shape 21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141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Shape 2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006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Shape 2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520" y="385838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Shape 2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933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Shape 2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9832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8" name="Shape 2188"/>
          <p:cNvCxnSpPr>
            <a:stCxn id="2175" idx="2"/>
            <a:endCxn id="2181" idx="0"/>
          </p:cNvCxnSpPr>
          <p:nvPr/>
        </p:nvCxnSpPr>
        <p:spPr>
          <a:xfrm flipH="1">
            <a:off x="1772901" y="2157413"/>
            <a:ext cx="6093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89" name="Shape 2189"/>
          <p:cNvCxnSpPr>
            <a:stCxn id="2176" idx="2"/>
            <a:endCxn id="2181" idx="0"/>
          </p:cNvCxnSpPr>
          <p:nvPr/>
        </p:nvCxnSpPr>
        <p:spPr>
          <a:xfrm>
            <a:off x="1170794" y="2157413"/>
            <a:ext cx="6021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90" name="Shape 2190"/>
          <p:cNvCxnSpPr>
            <a:stCxn id="2183" idx="0"/>
            <a:endCxn id="2181" idx="2"/>
          </p:cNvCxnSpPr>
          <p:nvPr/>
        </p:nvCxnSpPr>
        <p:spPr>
          <a:xfrm flipH="1" rot="10800000">
            <a:off x="1170794" y="2902109"/>
            <a:ext cx="6021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91" name="Shape 2191"/>
          <p:cNvCxnSpPr>
            <a:stCxn id="2184" idx="0"/>
            <a:endCxn id="2181" idx="2"/>
          </p:cNvCxnSpPr>
          <p:nvPr/>
        </p:nvCxnSpPr>
        <p:spPr>
          <a:xfrm rot="10800000">
            <a:off x="1772759" y="2902109"/>
            <a:ext cx="6039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92" name="Shape 2192"/>
          <p:cNvSpPr/>
          <p:nvPr/>
        </p:nvSpPr>
        <p:spPr>
          <a:xfrm>
            <a:off x="1544469" y="278076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2193" name="Shape 2193"/>
          <p:cNvSpPr/>
          <p:nvPr/>
        </p:nvSpPr>
        <p:spPr>
          <a:xfrm>
            <a:off x="2426214" y="307832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Shape 2194"/>
          <p:cNvSpPr txBox="1"/>
          <p:nvPr/>
        </p:nvSpPr>
        <p:spPr>
          <a:xfrm>
            <a:off x="2394208" y="30783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195" name="Shape 2195"/>
          <p:cNvSpPr/>
          <p:nvPr/>
        </p:nvSpPr>
        <p:spPr>
          <a:xfrm>
            <a:off x="1245175" y="30851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Shape 2196"/>
          <p:cNvSpPr txBox="1"/>
          <p:nvPr/>
        </p:nvSpPr>
        <p:spPr>
          <a:xfrm>
            <a:off x="1205550" y="30851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197" name="Shape 2197"/>
          <p:cNvSpPr/>
          <p:nvPr/>
        </p:nvSpPr>
        <p:spPr>
          <a:xfrm>
            <a:off x="1897075" y="3776648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Shape 2198"/>
          <p:cNvSpPr txBox="1"/>
          <p:nvPr/>
        </p:nvSpPr>
        <p:spPr>
          <a:xfrm>
            <a:off x="1857450" y="3776646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199" name="Shape 2199"/>
          <p:cNvSpPr/>
          <p:nvPr/>
        </p:nvSpPr>
        <p:spPr>
          <a:xfrm>
            <a:off x="2451946" y="457387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Shape 2200"/>
          <p:cNvSpPr/>
          <p:nvPr/>
        </p:nvSpPr>
        <p:spPr>
          <a:xfrm>
            <a:off x="1268340" y="458393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1" name="Shape 22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141" y="3134693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Shape 22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5753" y="3126728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3" name="Shape 2203"/>
          <p:cNvCxnSpPr>
            <a:stCxn id="2185" idx="0"/>
            <a:endCxn id="2184" idx="2"/>
          </p:cNvCxnSpPr>
          <p:nvPr/>
        </p:nvCxnSpPr>
        <p:spPr>
          <a:xfrm flipH="1" rot="10800000">
            <a:off x="1799173" y="3677489"/>
            <a:ext cx="577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04" name="Shape 2204"/>
          <p:cNvCxnSpPr>
            <a:stCxn id="2185" idx="0"/>
            <a:endCxn id="2183" idx="2"/>
          </p:cNvCxnSpPr>
          <p:nvPr/>
        </p:nvCxnSpPr>
        <p:spPr>
          <a:xfrm rot="10800000">
            <a:off x="1170673" y="3677489"/>
            <a:ext cx="628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05" name="Shape 2205"/>
          <p:cNvSpPr/>
          <p:nvPr/>
        </p:nvSpPr>
        <p:spPr>
          <a:xfrm>
            <a:off x="917550" y="3573989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2206" name="Shape 2206"/>
          <p:cNvSpPr/>
          <p:nvPr/>
        </p:nvSpPr>
        <p:spPr>
          <a:xfrm>
            <a:off x="2152041" y="3568280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2207" name="Shape 22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458" y="3835130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Shape 22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4710" y="4621544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Shape 22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625" y="4621542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Shape 2210"/>
          <p:cNvSpPr/>
          <p:nvPr/>
        </p:nvSpPr>
        <p:spPr>
          <a:xfrm>
            <a:off x="906698" y="5067287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목장</a:t>
            </a:r>
          </a:p>
        </p:txBody>
      </p:sp>
      <p:sp>
        <p:nvSpPr>
          <p:cNvPr id="2211" name="Shape 2211"/>
          <p:cNvSpPr/>
          <p:nvPr/>
        </p:nvSpPr>
        <p:spPr>
          <a:xfrm>
            <a:off x="2109361" y="5072885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드릴</a:t>
            </a:r>
          </a:p>
        </p:txBody>
      </p:sp>
      <p:sp>
        <p:nvSpPr>
          <p:cNvPr id="2212" name="Shape 2212"/>
          <p:cNvSpPr/>
          <p:nvPr/>
        </p:nvSpPr>
        <p:spPr>
          <a:xfrm>
            <a:off x="1876574" y="23154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Shape 2213"/>
          <p:cNvSpPr txBox="1"/>
          <p:nvPr/>
        </p:nvSpPr>
        <p:spPr>
          <a:xfrm>
            <a:off x="1836948" y="231544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cxnSp>
        <p:nvCxnSpPr>
          <p:cNvPr id="2214" name="Shape 2214"/>
          <p:cNvCxnSpPr>
            <a:stCxn id="2186" idx="0"/>
            <a:endCxn id="2185" idx="2"/>
          </p:cNvCxnSpPr>
          <p:nvPr/>
        </p:nvCxnSpPr>
        <p:spPr>
          <a:xfrm flipH="1" rot="10800000">
            <a:off x="1198586" y="4393837"/>
            <a:ext cx="6006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15" name="Shape 2215"/>
          <p:cNvCxnSpPr>
            <a:stCxn id="2187" idx="0"/>
            <a:endCxn id="2185" idx="2"/>
          </p:cNvCxnSpPr>
          <p:nvPr/>
        </p:nvCxnSpPr>
        <p:spPr>
          <a:xfrm rot="10800000">
            <a:off x="1799185" y="4393837"/>
            <a:ext cx="5883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16" name="Shape 2216"/>
          <p:cNvSpPr/>
          <p:nvPr/>
        </p:nvSpPr>
        <p:spPr>
          <a:xfrm>
            <a:off x="1528458" y="4307183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sp>
        <p:nvSpPr>
          <p:cNvPr id="2217" name="Shape 2217"/>
          <p:cNvSpPr txBox="1"/>
          <p:nvPr/>
        </p:nvSpPr>
        <p:spPr>
          <a:xfrm>
            <a:off x="2412319" y="4573873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218" name="Shape 2218"/>
          <p:cNvSpPr txBox="1"/>
          <p:nvPr/>
        </p:nvSpPr>
        <p:spPr>
          <a:xfrm>
            <a:off x="1228713" y="458393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2219" name="Shape 22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00000">
            <a:off x="887311" y="2020105"/>
            <a:ext cx="95473" cy="12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Shape 2220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1" name="Shape 2221"/>
          <p:cNvGrpSpPr/>
          <p:nvPr/>
        </p:nvGrpSpPr>
        <p:grpSpPr>
          <a:xfrm>
            <a:off x="346228" y="1784073"/>
            <a:ext cx="2990610" cy="2660950"/>
            <a:chOff x="346228" y="1101807"/>
            <a:chExt cx="2990610" cy="2660950"/>
          </a:xfrm>
        </p:grpSpPr>
        <p:sp>
          <p:nvSpPr>
            <p:cNvPr id="2222" name="Shape 2222"/>
            <p:cNvSpPr/>
            <p:nvPr/>
          </p:nvSpPr>
          <p:spPr>
            <a:xfrm>
              <a:off x="346228" y="1456412"/>
              <a:ext cx="2990609" cy="230634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3" name="Shape 2223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224" name="Shape 222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5" name="Shape 22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226" name="Shape 2226"/>
          <p:cNvSpPr/>
          <p:nvPr/>
        </p:nvSpPr>
        <p:spPr>
          <a:xfrm>
            <a:off x="390093" y="2226714"/>
            <a:ext cx="2895578" cy="1657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7" name="Shape 2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187" y="2253566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Shape 2228"/>
          <p:cNvSpPr/>
          <p:nvPr/>
        </p:nvSpPr>
        <p:spPr>
          <a:xfrm>
            <a:off x="1178749" y="243133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229" name="Shape 22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881" y="2306265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Shape 2230"/>
          <p:cNvSpPr/>
          <p:nvPr/>
        </p:nvSpPr>
        <p:spPr>
          <a:xfrm>
            <a:off x="382209" y="2977103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1" name="Shape 2231"/>
          <p:cNvCxnSpPr/>
          <p:nvPr/>
        </p:nvCxnSpPr>
        <p:spPr>
          <a:xfrm>
            <a:off x="377887" y="2977103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2" name="Shape 2232"/>
          <p:cNvSpPr/>
          <p:nvPr/>
        </p:nvSpPr>
        <p:spPr>
          <a:xfrm>
            <a:off x="837732" y="2951252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233" name="Shape 2233"/>
          <p:cNvSpPr/>
          <p:nvPr/>
        </p:nvSpPr>
        <p:spPr>
          <a:xfrm>
            <a:off x="836921" y="3305505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234" name="Shape 2234"/>
          <p:cNvSpPr/>
          <p:nvPr/>
        </p:nvSpPr>
        <p:spPr>
          <a:xfrm>
            <a:off x="862320" y="3523519"/>
            <a:ext cx="1996923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20 % </a:t>
            </a:r>
          </a:p>
        </p:txBody>
      </p:sp>
      <p:sp>
        <p:nvSpPr>
          <p:cNvPr id="2235" name="Shape 2235"/>
          <p:cNvSpPr/>
          <p:nvPr/>
        </p:nvSpPr>
        <p:spPr>
          <a:xfrm>
            <a:off x="856342" y="1849407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5 / 5</a:t>
            </a:r>
          </a:p>
        </p:txBody>
      </p:sp>
      <p:sp>
        <p:nvSpPr>
          <p:cNvPr id="2236" name="Shape 2236"/>
          <p:cNvSpPr/>
          <p:nvPr/>
        </p:nvSpPr>
        <p:spPr>
          <a:xfrm>
            <a:off x="844625" y="4001091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 최고 레벨입니다.</a:t>
            </a:r>
          </a:p>
        </p:txBody>
      </p:sp>
      <p:graphicFrame>
        <p:nvGraphicFramePr>
          <p:cNvPr id="2237" name="Shape 2237"/>
          <p:cNvGraphicFramePr/>
          <p:nvPr/>
        </p:nvGraphicFramePr>
        <p:xfrm>
          <a:off x="4159194" y="2794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효과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238" name="Shape 2238"/>
          <p:cNvCxnSpPr/>
          <p:nvPr/>
        </p:nvCxnSpPr>
        <p:spPr>
          <a:xfrm flipH="1">
            <a:off x="3294503" y="2899106"/>
            <a:ext cx="864690" cy="207459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239" name="Shape 2239"/>
          <p:cNvGraphicFramePr/>
          <p:nvPr/>
        </p:nvGraphicFramePr>
        <p:xfrm>
          <a:off x="4159192" y="3372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{0}\n현재 레벨 : {1} %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240" name="Shape 2240"/>
          <p:cNvCxnSpPr/>
          <p:nvPr/>
        </p:nvCxnSpPr>
        <p:spPr>
          <a:xfrm flipH="1">
            <a:off x="2361940" y="3477605"/>
            <a:ext cx="1797252" cy="9785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241" name="Shape 2241"/>
          <p:cNvGraphicFramePr/>
          <p:nvPr/>
        </p:nvGraphicFramePr>
        <p:xfrm>
          <a:off x="4159192" y="3864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2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 최고 레벨입니다.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242" name="Shape 2242"/>
          <p:cNvCxnSpPr/>
          <p:nvPr/>
        </p:nvCxnSpPr>
        <p:spPr>
          <a:xfrm flipH="1">
            <a:off x="2523108" y="3978433"/>
            <a:ext cx="1636084" cy="18710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– 세부 사항</a:t>
            </a:r>
          </a:p>
        </p:txBody>
      </p:sp>
      <p:cxnSp>
        <p:nvCxnSpPr>
          <p:cNvPr id="2248" name="Shape 2248"/>
          <p:cNvCxnSpPr/>
          <p:nvPr/>
        </p:nvCxnSpPr>
        <p:spPr>
          <a:xfrm>
            <a:off x="272706" y="523783"/>
            <a:ext cx="25176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49" name="Shape 2249"/>
          <p:cNvSpPr/>
          <p:nvPr/>
        </p:nvSpPr>
        <p:spPr>
          <a:xfrm>
            <a:off x="275196" y="696858"/>
            <a:ext cx="3117703" cy="5561066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Shape 2250"/>
          <p:cNvSpPr/>
          <p:nvPr/>
        </p:nvSpPr>
        <p:spPr>
          <a:xfrm>
            <a:off x="378641" y="817066"/>
            <a:ext cx="2917007" cy="4749977"/>
          </a:xfrm>
          <a:prstGeom prst="rect">
            <a:avLst/>
          </a:prstGeom>
          <a:solidFill>
            <a:srgbClr val="7F7F7F">
              <a:alpha val="8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Shape 2251"/>
          <p:cNvSpPr/>
          <p:nvPr/>
        </p:nvSpPr>
        <p:spPr>
          <a:xfrm>
            <a:off x="377846" y="820944"/>
            <a:ext cx="2917802" cy="26656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벌목 1 / 5</a:t>
            </a:r>
          </a:p>
        </p:txBody>
      </p:sp>
      <p:sp>
        <p:nvSpPr>
          <p:cNvPr id="2252" name="Shape 2252"/>
          <p:cNvSpPr/>
          <p:nvPr/>
        </p:nvSpPr>
        <p:spPr>
          <a:xfrm>
            <a:off x="772439" y="1276212"/>
            <a:ext cx="2418435" cy="86058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3" name="Shape 2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58" y="1184816"/>
            <a:ext cx="1025812" cy="102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Shape 2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45" y="1232232"/>
            <a:ext cx="929638" cy="929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Shape 2255"/>
          <p:cNvSpPr txBox="1"/>
          <p:nvPr/>
        </p:nvSpPr>
        <p:spPr>
          <a:xfrm>
            <a:off x="1469975" y="1321303"/>
            <a:ext cx="16261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“목재를 쉽게 얻는 법은 간단</a:t>
            </a:r>
            <a:b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하다. 실력 좋은 나무꾼이 있으면 된다.”</a:t>
            </a:r>
          </a:p>
        </p:txBody>
      </p:sp>
      <p:sp>
        <p:nvSpPr>
          <p:cNvPr id="2256" name="Shape 2256"/>
          <p:cNvSpPr/>
          <p:nvPr/>
        </p:nvSpPr>
        <p:spPr>
          <a:xfrm>
            <a:off x="452729" y="2213433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2257" name="Shape 2257"/>
          <p:cNvSpPr/>
          <p:nvPr/>
        </p:nvSpPr>
        <p:spPr>
          <a:xfrm>
            <a:off x="449922" y="2488967"/>
            <a:ext cx="2807626" cy="692925"/>
          </a:xfrm>
          <a:prstGeom prst="rect">
            <a:avLst/>
          </a:prstGeom>
          <a:solidFill>
            <a:srgbClr val="5096D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Now Lv : +4%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Next Lv : +8%</a:t>
            </a:r>
          </a:p>
        </p:txBody>
      </p:sp>
      <p:cxnSp>
        <p:nvCxnSpPr>
          <p:cNvPr id="2258" name="Shape 2258"/>
          <p:cNvCxnSpPr/>
          <p:nvPr/>
        </p:nvCxnSpPr>
        <p:spPr>
          <a:xfrm flipH="1" rot="10800000">
            <a:off x="2331171" y="4038075"/>
            <a:ext cx="345337" cy="37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2259" name="Shape 2259"/>
          <p:cNvGrpSpPr/>
          <p:nvPr/>
        </p:nvGrpSpPr>
        <p:grpSpPr>
          <a:xfrm>
            <a:off x="457997" y="3240378"/>
            <a:ext cx="2791151" cy="1512943"/>
            <a:chOff x="8490299" y="3481051"/>
            <a:chExt cx="2946691" cy="1512943"/>
          </a:xfrm>
        </p:grpSpPr>
        <p:sp>
          <p:nvSpPr>
            <p:cNvPr id="2260" name="Shape 2260"/>
            <p:cNvSpPr/>
            <p:nvPr/>
          </p:nvSpPr>
          <p:spPr>
            <a:xfrm>
              <a:off x="8490299" y="3485028"/>
              <a:ext cx="2946691" cy="1508966"/>
            </a:xfrm>
            <a:prstGeom prst="rect">
              <a:avLst/>
            </a:prstGeom>
            <a:solidFill>
              <a:srgbClr val="5096D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8490299" y="3481051"/>
              <a:ext cx="2937152" cy="266560"/>
            </a:xfrm>
            <a:prstGeom prst="rect">
              <a:avLst/>
            </a:prstGeom>
            <a:solidFill>
              <a:srgbClr val="1E4E79"/>
            </a:solidFill>
            <a:ln cap="flat" cmpd="sng" w="9525">
              <a:solidFill>
                <a:srgbClr val="5096D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</a:t>
              </a:r>
            </a:p>
          </p:txBody>
        </p:sp>
      </p:grpSp>
      <p:sp>
        <p:nvSpPr>
          <p:cNvPr id="2262" name="Shape 2262"/>
          <p:cNvSpPr/>
          <p:nvPr/>
        </p:nvSpPr>
        <p:spPr>
          <a:xfrm>
            <a:off x="634833" y="3574380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아카데미 Lv.11</a:t>
            </a:r>
          </a:p>
        </p:txBody>
      </p:sp>
      <p:sp>
        <p:nvSpPr>
          <p:cNvPr id="2263" name="Shape 2263"/>
          <p:cNvSpPr/>
          <p:nvPr/>
        </p:nvSpPr>
        <p:spPr>
          <a:xfrm>
            <a:off x="634833" y="4020535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10000000 / 1000000000</a:t>
            </a:r>
          </a:p>
        </p:txBody>
      </p:sp>
      <p:sp>
        <p:nvSpPr>
          <p:cNvPr id="2264" name="Shape 2264"/>
          <p:cNvSpPr/>
          <p:nvPr/>
        </p:nvSpPr>
        <p:spPr>
          <a:xfrm>
            <a:off x="634833" y="4247603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10000000 / 1000000000</a:t>
            </a:r>
          </a:p>
        </p:txBody>
      </p:sp>
      <p:sp>
        <p:nvSpPr>
          <p:cNvPr id="2265" name="Shape 2265"/>
          <p:cNvSpPr/>
          <p:nvPr/>
        </p:nvSpPr>
        <p:spPr>
          <a:xfrm>
            <a:off x="634833" y="4464885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55500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10000000</a:t>
            </a:r>
          </a:p>
        </p:txBody>
      </p:sp>
      <p:pic>
        <p:nvPicPr>
          <p:cNvPr id="2266" name="Shape 22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154" y="3536917"/>
            <a:ext cx="317932" cy="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Shape 22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529" y="4033482"/>
            <a:ext cx="167812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Shape 22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699" y="4485694"/>
            <a:ext cx="168429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Shape 22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4895" y="4264353"/>
            <a:ext cx="143515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Shape 22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0515" y="3561696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Shape 22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0515" y="3999935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0515" y="4234519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Shape 22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2874026" y="4470745"/>
            <a:ext cx="156289" cy="1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Shape 2274"/>
          <p:cNvSpPr/>
          <p:nvPr/>
        </p:nvSpPr>
        <p:spPr>
          <a:xfrm>
            <a:off x="1858493" y="5087155"/>
            <a:ext cx="1311093" cy="4233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</a:t>
            </a:r>
          </a:p>
        </p:txBody>
      </p:sp>
      <p:sp>
        <p:nvSpPr>
          <p:cNvPr id="2275" name="Shape 2275"/>
          <p:cNvSpPr/>
          <p:nvPr/>
        </p:nvSpPr>
        <p:spPr>
          <a:xfrm>
            <a:off x="1199720" y="4864492"/>
            <a:ext cx="1175657" cy="15063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1d 24:59:59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900000">
            <a:off x="1268637" y="4833255"/>
            <a:ext cx="143679" cy="19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Shape 22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71933" y="5971992"/>
            <a:ext cx="1560483" cy="30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Shape 22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2416" y="5971992"/>
            <a:ext cx="1560483" cy="30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Shape 22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9640" y="5587225"/>
            <a:ext cx="548198" cy="5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Shape 2280"/>
          <p:cNvSpPr/>
          <p:nvPr/>
        </p:nvSpPr>
        <p:spPr>
          <a:xfrm>
            <a:off x="475324" y="5084310"/>
            <a:ext cx="1311093" cy="4233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1" name="Shape 228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2686" y="5293632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Shape 2282"/>
          <p:cNvSpPr/>
          <p:nvPr/>
        </p:nvSpPr>
        <p:spPr>
          <a:xfrm>
            <a:off x="1042501" y="5263871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pic>
        <p:nvPicPr>
          <p:cNvPr id="2283" name="Shape 228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6091" y="5080928"/>
            <a:ext cx="467540" cy="46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Shape 2284"/>
          <p:cNvSpPr/>
          <p:nvPr/>
        </p:nvSpPr>
        <p:spPr>
          <a:xfrm>
            <a:off x="544931" y="5228683"/>
            <a:ext cx="188153" cy="177345"/>
          </a:xfrm>
          <a:prstGeom prst="ellipse">
            <a:avLst/>
          </a:prstGeom>
          <a:solidFill>
            <a:srgbClr val="1B0E0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5" name="Shape 228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9841" y="5241966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Shape 2286"/>
          <p:cNvSpPr/>
          <p:nvPr/>
        </p:nvSpPr>
        <p:spPr>
          <a:xfrm>
            <a:off x="583739" y="5084505"/>
            <a:ext cx="129868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287" name="Shape 2287"/>
          <p:cNvSpPr/>
          <p:nvPr/>
        </p:nvSpPr>
        <p:spPr>
          <a:xfrm>
            <a:off x="634854" y="3796019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벌목장 확장 Lv 2</a:t>
            </a:r>
          </a:p>
        </p:txBody>
      </p:sp>
      <p:pic>
        <p:nvPicPr>
          <p:cNvPr id="2288" name="Shape 22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2874047" y="3801879"/>
            <a:ext cx="156289" cy="16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Shape 2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466" y="3751489"/>
            <a:ext cx="250372" cy="250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0" name="Shape 2290"/>
          <p:cNvCxnSpPr/>
          <p:nvPr/>
        </p:nvCxnSpPr>
        <p:spPr>
          <a:xfrm flipH="1" rot="10800000">
            <a:off x="5481046" y="3051770"/>
            <a:ext cx="345337" cy="37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291" name="Shape 2291"/>
          <p:cNvSpPr/>
          <p:nvPr/>
        </p:nvSpPr>
        <p:spPr>
          <a:xfrm>
            <a:off x="3787407" y="1469370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아카데미 Lv.11</a:t>
            </a:r>
          </a:p>
        </p:txBody>
      </p:sp>
      <p:sp>
        <p:nvSpPr>
          <p:cNvPr id="2292" name="Shape 2292"/>
          <p:cNvSpPr/>
          <p:nvPr/>
        </p:nvSpPr>
        <p:spPr>
          <a:xfrm>
            <a:off x="3784708" y="3034230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10000000 / 1000000000</a:t>
            </a:r>
          </a:p>
        </p:txBody>
      </p:sp>
      <p:sp>
        <p:nvSpPr>
          <p:cNvPr id="2293" name="Shape 2293"/>
          <p:cNvSpPr/>
          <p:nvPr/>
        </p:nvSpPr>
        <p:spPr>
          <a:xfrm>
            <a:off x="3784708" y="3261298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10000000 / 1000000000</a:t>
            </a:r>
          </a:p>
        </p:txBody>
      </p:sp>
      <p:sp>
        <p:nvSpPr>
          <p:cNvPr id="2294" name="Shape 2294"/>
          <p:cNvSpPr/>
          <p:nvPr/>
        </p:nvSpPr>
        <p:spPr>
          <a:xfrm>
            <a:off x="3784708" y="3478578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55500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10000000</a:t>
            </a:r>
          </a:p>
        </p:txBody>
      </p:sp>
      <p:pic>
        <p:nvPicPr>
          <p:cNvPr id="2295" name="Shape 2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1728" y="1431907"/>
            <a:ext cx="317932" cy="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Shape 2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6403" y="3047175"/>
            <a:ext cx="167812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Shape 22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7573" y="3499387"/>
            <a:ext cx="168429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Shape 22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4771" y="3278046"/>
            <a:ext cx="143515" cy="14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Shape 22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3089" y="1456687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Shape 23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0389" y="3013630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Shape 23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0389" y="3248214"/>
            <a:ext cx="152809" cy="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Shape 23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6023902" y="3484438"/>
            <a:ext cx="156289" cy="1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Shape 2303"/>
          <p:cNvSpPr/>
          <p:nvPr/>
        </p:nvSpPr>
        <p:spPr>
          <a:xfrm>
            <a:off x="3444023" y="690047"/>
            <a:ext cx="3031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상태에 따른 참고 정보입니다.</a:t>
            </a:r>
          </a:p>
        </p:txBody>
      </p:sp>
      <p:sp>
        <p:nvSpPr>
          <p:cNvPr id="2304" name="Shape 2304"/>
          <p:cNvSpPr/>
          <p:nvPr/>
        </p:nvSpPr>
        <p:spPr>
          <a:xfrm>
            <a:off x="6291419" y="1083300"/>
            <a:ext cx="5492439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건물/과학기술/자원 아이콘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: Technology_DATA 카테고리별 데이터 테이블의 Building2Type 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컬럼에 해당하는 BT 아이콘.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: 연구 조건이 만족되지 못한 상태의 표시입니다..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자원 : 과학기술이 요구하는 자원이 표시됩니다.</a:t>
            </a:r>
          </a:p>
        </p:txBody>
      </p:sp>
      <p:sp>
        <p:nvSpPr>
          <p:cNvPr id="2305" name="Shape 2305"/>
          <p:cNvSpPr/>
          <p:nvPr/>
        </p:nvSpPr>
        <p:spPr>
          <a:xfrm>
            <a:off x="3662603" y="4919037"/>
            <a:ext cx="4049224" cy="2734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55500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10000000</a:t>
            </a:r>
          </a:p>
        </p:txBody>
      </p:sp>
      <p:pic>
        <p:nvPicPr>
          <p:cNvPr id="2306" name="Shape 2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55467" y="4939846"/>
            <a:ext cx="277098" cy="24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Shape 23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7276950" y="4936132"/>
            <a:ext cx="257125" cy="27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Shape 2308"/>
          <p:cNvSpPr/>
          <p:nvPr/>
        </p:nvSpPr>
        <p:spPr>
          <a:xfrm>
            <a:off x="3444023" y="4446314"/>
            <a:ext cx="303153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구성입니다.</a:t>
            </a:r>
          </a:p>
        </p:txBody>
      </p:sp>
      <p:sp>
        <p:nvSpPr>
          <p:cNvPr id="2309" name="Shape 2309"/>
          <p:cNvSpPr/>
          <p:nvPr/>
        </p:nvSpPr>
        <p:spPr>
          <a:xfrm>
            <a:off x="4220510" y="5780926"/>
            <a:ext cx="2296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컬럼에 해당하는 아이콘</a:t>
            </a:r>
          </a:p>
        </p:txBody>
      </p:sp>
      <p:sp>
        <p:nvSpPr>
          <p:cNvPr id="2310" name="Shape 2310"/>
          <p:cNvSpPr/>
          <p:nvPr/>
        </p:nvSpPr>
        <p:spPr>
          <a:xfrm>
            <a:off x="5958978" y="5332417"/>
            <a:ext cx="30003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수치 컬럼에 해당하는 아이콘</a:t>
            </a:r>
          </a:p>
        </p:txBody>
      </p:sp>
      <p:sp>
        <p:nvSpPr>
          <p:cNvPr id="2311" name="Shape 2311"/>
          <p:cNvSpPr/>
          <p:nvPr/>
        </p:nvSpPr>
        <p:spPr>
          <a:xfrm>
            <a:off x="7711827" y="4902619"/>
            <a:ext cx="300035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만족 여부를 표시</a:t>
            </a:r>
          </a:p>
        </p:txBody>
      </p:sp>
      <p:cxnSp>
        <p:nvCxnSpPr>
          <p:cNvPr id="2312" name="Shape 2312"/>
          <p:cNvCxnSpPr>
            <a:stCxn id="2309" idx="1"/>
            <a:endCxn id="2306" idx="2"/>
          </p:cNvCxnSpPr>
          <p:nvPr/>
        </p:nvCxnSpPr>
        <p:spPr>
          <a:xfrm rot="10800000">
            <a:off x="3894110" y="5179892"/>
            <a:ext cx="326400" cy="785700"/>
          </a:xfrm>
          <a:prstGeom prst="bent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13" name="Shape 2313"/>
          <p:cNvCxnSpPr>
            <a:stCxn id="2310" idx="1"/>
            <a:endCxn id="2305" idx="2"/>
          </p:cNvCxnSpPr>
          <p:nvPr/>
        </p:nvCxnSpPr>
        <p:spPr>
          <a:xfrm rot="10800000">
            <a:off x="5687178" y="5192483"/>
            <a:ext cx="271800" cy="324600"/>
          </a:xfrm>
          <a:prstGeom prst="bent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14" name="Shape 2314"/>
          <p:cNvSpPr/>
          <p:nvPr/>
        </p:nvSpPr>
        <p:spPr>
          <a:xfrm>
            <a:off x="3784708" y="2270731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벌목장 확장 Lv 1</a:t>
            </a:r>
          </a:p>
        </p:txBody>
      </p:sp>
      <p:pic>
        <p:nvPicPr>
          <p:cNvPr id="2315" name="Shape 23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6023902" y="2276590"/>
            <a:ext cx="156289" cy="16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Shape 2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321" y="2226200"/>
            <a:ext cx="250372" cy="250372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Shape 2317"/>
          <p:cNvSpPr/>
          <p:nvPr/>
        </p:nvSpPr>
        <p:spPr>
          <a:xfrm>
            <a:off x="3784708" y="3979735"/>
            <a:ext cx="2461250" cy="1662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10</a:t>
            </a:r>
          </a:p>
        </p:txBody>
      </p:sp>
      <p:pic>
        <p:nvPicPr>
          <p:cNvPr id="2318" name="Shape 23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900000">
            <a:off x="6023902" y="3985595"/>
            <a:ext cx="156289" cy="1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Shape 2319"/>
          <p:cNvSpPr/>
          <p:nvPr/>
        </p:nvSpPr>
        <p:spPr>
          <a:xfrm>
            <a:off x="6475553" y="3868258"/>
            <a:ext cx="5308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아이콘  현재 보유 개수 / 필요 개수 로 아이템이 표시됩니다.</a:t>
            </a:r>
          </a:p>
        </p:txBody>
      </p:sp>
      <p:pic>
        <p:nvPicPr>
          <p:cNvPr id="2320" name="Shape 23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53192" y="3971023"/>
            <a:ext cx="156627" cy="14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타입에 매칭되는 단위 표시</a:t>
            </a:r>
          </a:p>
        </p:txBody>
      </p:sp>
      <p:cxnSp>
        <p:nvCxnSpPr>
          <p:cNvPr id="2326" name="Shape 2326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2327" name="Shape 2327"/>
          <p:cNvGraphicFramePr/>
          <p:nvPr/>
        </p:nvGraphicFramePr>
        <p:xfrm>
          <a:off x="954694" y="20087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1711600"/>
                <a:gridCol w="40849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EAAT_PlusFixedValue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단위를 표시하지 않습니다.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EAAT_MinusFixedValue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단위를 표시하지 않습니다.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EAAT_PlusRatio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EAAT_MinusRatio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EAAT_Set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아카데미 과학기술에는 해당사항이 없는 타입입니다.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EAAT_Special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cap="none" strike="noStrike"/>
                        <a:t>아카데미 과학기술에는 해당사항이 없는 타입입니다.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328" name="Shape 2328"/>
          <p:cNvSpPr/>
          <p:nvPr/>
        </p:nvSpPr>
        <p:spPr>
          <a:xfrm>
            <a:off x="272706" y="701620"/>
            <a:ext cx="117683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과학기술별 단위 표시 참고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Technology_DefCastle, Technology_Techniuqe, Technology_Resource, Technology_Combat 에 존재하는 과학기술의 EffectTypeID 컬럼 값을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EffectTypeID 컬럼 값을 참조하여 Effect_Attribute 에 있는 EffectArgApplyType 컬럼 값을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EffectArgApplyType 값에 따라 과학기술의 단위를 아래와 같이 표시합니다.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Shape 2333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이후, 단위 표시 참고 사항</a:t>
            </a:r>
          </a:p>
        </p:txBody>
      </p:sp>
      <p:cxnSp>
        <p:nvCxnSpPr>
          <p:cNvPr id="2334" name="Shape 2334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2335" name="Shape 2335"/>
          <p:cNvGraphicFramePr/>
          <p:nvPr/>
        </p:nvGraphicFramePr>
        <p:xfrm>
          <a:off x="486487" y="110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2099400"/>
                <a:gridCol w="123887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EffectArgApplyType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400" u="none" cap="none" strike="noStrike"/>
                        <a:t>단위 표시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EAAT_PlusFixedValue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고정 수치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EAAT_MinusFixedValue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고정 수치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EAAT_PlusRatio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EAAT_MinusRatio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336" name="Shape 2336"/>
          <p:cNvSpPr/>
          <p:nvPr/>
        </p:nvSpPr>
        <p:spPr>
          <a:xfrm>
            <a:off x="272706" y="663537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Effect_Attribute 데이터 테이블의 EffectArgApplyType 컬럼을 참조합니다. </a:t>
            </a:r>
          </a:p>
        </p:txBody>
      </p:sp>
      <p:grpSp>
        <p:nvGrpSpPr>
          <p:cNvPr id="2337" name="Shape 2337"/>
          <p:cNvGrpSpPr/>
          <p:nvPr/>
        </p:nvGrpSpPr>
        <p:grpSpPr>
          <a:xfrm>
            <a:off x="648236" y="2718736"/>
            <a:ext cx="3014759" cy="2880529"/>
            <a:chOff x="4635253" y="2207458"/>
            <a:chExt cx="3014759" cy="2880529"/>
          </a:xfrm>
        </p:grpSpPr>
        <p:sp>
          <p:nvSpPr>
            <p:cNvPr id="2338" name="Shape 2338"/>
            <p:cNvSpPr/>
            <p:nvPr/>
          </p:nvSpPr>
          <p:spPr>
            <a:xfrm>
              <a:off x="4635253" y="2207458"/>
              <a:ext cx="2916614" cy="288052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9" name="Shape 23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71555" y="2238269"/>
              <a:ext cx="703059" cy="70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Shape 2340"/>
            <p:cNvSpPr/>
            <p:nvPr/>
          </p:nvSpPr>
          <p:spPr>
            <a:xfrm>
              <a:off x="5436116" y="2416041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생산량이 증가합니다.</a:t>
              </a:r>
            </a:p>
          </p:txBody>
        </p:sp>
        <p:pic>
          <p:nvPicPr>
            <p:cNvPr id="2341" name="Shape 23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3248" y="2290968"/>
              <a:ext cx="613685" cy="613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2" name="Shape 2342"/>
            <p:cNvSpPr/>
            <p:nvPr/>
          </p:nvSpPr>
          <p:spPr>
            <a:xfrm>
              <a:off x="4639576" y="2961808"/>
              <a:ext cx="2912293" cy="2475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3" name="Shape 2343"/>
            <p:cNvCxnSpPr/>
            <p:nvPr/>
          </p:nvCxnSpPr>
          <p:spPr>
            <a:xfrm>
              <a:off x="4635253" y="2961808"/>
              <a:ext cx="291661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44" name="Shape 2344"/>
            <p:cNvSpPr/>
            <p:nvPr/>
          </p:nvSpPr>
          <p:spPr>
            <a:xfrm>
              <a:off x="4639576" y="3907957"/>
              <a:ext cx="2912293" cy="2475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5" name="Shape 2345"/>
            <p:cNvCxnSpPr/>
            <p:nvPr/>
          </p:nvCxnSpPr>
          <p:spPr>
            <a:xfrm>
              <a:off x="4635253" y="3907957"/>
              <a:ext cx="291661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46" name="Shape 2346"/>
            <p:cNvSpPr/>
            <p:nvPr/>
          </p:nvSpPr>
          <p:spPr>
            <a:xfrm>
              <a:off x="5095098" y="2935957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효 과</a:t>
              </a: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5095098" y="3856514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 건</a:t>
              </a: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5094289" y="3171674"/>
              <a:ext cx="1996923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 증가</a:t>
              </a: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5653089" y="3381223"/>
              <a:ext cx="199692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레벨 : 1 % </a:t>
              </a: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53089" y="3557330"/>
              <a:ext cx="199692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: 2 %</a:t>
              </a: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4667003" y="4196358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4667001" y="4488346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4667001" y="4781576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4" name="Shape 23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80789" y="4196358"/>
              <a:ext cx="371848" cy="265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" name="Shape 23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47039" y="4796873"/>
              <a:ext cx="240781" cy="209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Shape 23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23985" y="4454467"/>
              <a:ext cx="281689" cy="281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Shape 2357"/>
            <p:cNvSpPr/>
            <p:nvPr/>
          </p:nvSpPr>
          <p:spPr>
            <a:xfrm>
              <a:off x="5068537" y="4169330"/>
              <a:ext cx="176058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 {레벨} {건물 이름}</a:t>
              </a: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069673" y="4444301"/>
              <a:ext cx="1587293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Lv. {레벨} {과학기술 이름}</a:t>
              </a: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079198" y="4749101"/>
              <a:ext cx="2026516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{현재 보유 수치} / {자원 조건 수치}</a:t>
              </a:r>
            </a:p>
          </p:txBody>
        </p:sp>
        <p:pic>
          <p:nvPicPr>
            <p:cNvPr id="2360" name="Shape 23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91621" y="4476410"/>
              <a:ext cx="305381" cy="305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1" name="Shape 23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47549" y="4192016"/>
              <a:ext cx="243078" cy="24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2" name="Shape 23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91621" y="4756092"/>
              <a:ext cx="305381" cy="3053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3" name="Shape 2363"/>
          <p:cNvSpPr/>
          <p:nvPr/>
        </p:nvSpPr>
        <p:spPr>
          <a:xfrm>
            <a:off x="4928280" y="2194566"/>
            <a:ext cx="4422196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수치 뒤쪽에 붙는 “단위“를 표시하는 기준이 됩니다.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고정 수치는 단위를 표시해주지 않습니다.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*Ratio 는 “%”로 표시합니다.</a:t>
            </a:r>
          </a:p>
        </p:txBody>
      </p:sp>
      <p:cxnSp>
        <p:nvCxnSpPr>
          <p:cNvPr id="2364" name="Shape 2364"/>
          <p:cNvCxnSpPr>
            <a:endCxn id="2363" idx="1"/>
          </p:cNvCxnSpPr>
          <p:nvPr/>
        </p:nvCxnSpPr>
        <p:spPr>
          <a:xfrm>
            <a:off x="3824880" y="1674031"/>
            <a:ext cx="1103400" cy="982200"/>
          </a:xfrm>
          <a:prstGeom prst="bentConnector3">
            <a:avLst>
              <a:gd fmla="val 49994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65" name="Shape 2365"/>
          <p:cNvCxnSpPr>
            <a:stCxn id="2363" idx="2"/>
          </p:cNvCxnSpPr>
          <p:nvPr/>
        </p:nvCxnSpPr>
        <p:spPr>
          <a:xfrm rot="5400000">
            <a:off x="4429328" y="1358545"/>
            <a:ext cx="950700" cy="44694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Shape 2370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이후, 스트링 추가 내용 1</a:t>
            </a:r>
          </a:p>
        </p:txBody>
      </p:sp>
      <p:cxnSp>
        <p:nvCxnSpPr>
          <p:cNvPr id="2371" name="Shape 2371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372" name="Shape 2372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2373" name="Shape 23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4" name="Shape 2374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5" name="Shape 2375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 개수 ( 38 / 88 )</a:t>
            </a:r>
          </a:p>
        </p:txBody>
      </p:sp>
      <p:sp>
        <p:nvSpPr>
          <p:cNvPr id="2376" name="Shape 2376"/>
          <p:cNvSpPr/>
          <p:nvPr/>
        </p:nvSpPr>
        <p:spPr>
          <a:xfrm>
            <a:off x="272706" y="688670"/>
            <a:ext cx="3144033" cy="558808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Shape 2378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379" name="Shape 2379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Shape 2380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381" name="Shape 2381"/>
          <p:cNvGrpSpPr/>
          <p:nvPr/>
        </p:nvGrpSpPr>
        <p:grpSpPr>
          <a:xfrm>
            <a:off x="346228" y="1208338"/>
            <a:ext cx="2990610" cy="4151816"/>
            <a:chOff x="346228" y="1101807"/>
            <a:chExt cx="2990610" cy="4151816"/>
          </a:xfrm>
        </p:grpSpPr>
        <p:sp>
          <p:nvSpPr>
            <p:cNvPr id="2382" name="Shape 2382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3" name="Shape 2383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384" name="Shape 23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5" name="Shape 23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86" name="Shape 2386"/>
          <p:cNvSpPr/>
          <p:nvPr/>
        </p:nvSpPr>
        <p:spPr>
          <a:xfrm>
            <a:off x="856342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387" name="Shape 2387"/>
          <p:cNvSpPr/>
          <p:nvPr/>
        </p:nvSpPr>
        <p:spPr>
          <a:xfrm>
            <a:off x="377887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8" name="Shape 2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7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Shape 2389"/>
          <p:cNvSpPr/>
          <p:nvPr/>
        </p:nvSpPr>
        <p:spPr>
          <a:xfrm>
            <a:off x="1178749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390" name="Shape 23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881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Shape 2391"/>
          <p:cNvSpPr/>
          <p:nvPr/>
        </p:nvSpPr>
        <p:spPr>
          <a:xfrm>
            <a:off x="382209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2" name="Shape 2392"/>
          <p:cNvCxnSpPr/>
          <p:nvPr/>
        </p:nvCxnSpPr>
        <p:spPr>
          <a:xfrm>
            <a:off x="377887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93" name="Shape 2393"/>
          <p:cNvSpPr/>
          <p:nvPr/>
        </p:nvSpPr>
        <p:spPr>
          <a:xfrm>
            <a:off x="382209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4" name="Shape 2394"/>
          <p:cNvCxnSpPr/>
          <p:nvPr/>
        </p:nvCxnSpPr>
        <p:spPr>
          <a:xfrm>
            <a:off x="377887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95" name="Shape 2395"/>
          <p:cNvSpPr/>
          <p:nvPr/>
        </p:nvSpPr>
        <p:spPr>
          <a:xfrm>
            <a:off x="837732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396" name="Shape 2396"/>
          <p:cNvSpPr/>
          <p:nvPr/>
        </p:nvSpPr>
        <p:spPr>
          <a:xfrm>
            <a:off x="837732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397" name="Shape 2397"/>
          <p:cNvSpPr/>
          <p:nvPr/>
        </p:nvSpPr>
        <p:spPr>
          <a:xfrm>
            <a:off x="836921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398" name="Shape 2398"/>
          <p:cNvSpPr/>
          <p:nvPr/>
        </p:nvSpPr>
        <p:spPr>
          <a:xfrm>
            <a:off x="1395721" y="2820784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399" name="Shape 2399"/>
          <p:cNvSpPr/>
          <p:nvPr/>
        </p:nvSpPr>
        <p:spPr>
          <a:xfrm>
            <a:off x="1395721" y="2996891"/>
            <a:ext cx="199692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400" name="Shape 2400"/>
          <p:cNvSpPr/>
          <p:nvPr/>
        </p:nvSpPr>
        <p:spPr>
          <a:xfrm>
            <a:off x="409635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409635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409635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Shape 2403"/>
          <p:cNvSpPr/>
          <p:nvPr/>
        </p:nvSpPr>
        <p:spPr>
          <a:xfrm>
            <a:off x="377887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4" name="Shape 24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0079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Shape 2405"/>
          <p:cNvSpPr/>
          <p:nvPr/>
        </p:nvSpPr>
        <p:spPr>
          <a:xfrm>
            <a:off x="1496600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406" name="Shape 2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3422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Shape 24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672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Shape 24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8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Shape 2409"/>
          <p:cNvSpPr/>
          <p:nvPr/>
        </p:nvSpPr>
        <p:spPr>
          <a:xfrm>
            <a:off x="811170" y="3608891"/>
            <a:ext cx="176058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2410" name="Shape 2410"/>
          <p:cNvSpPr/>
          <p:nvPr/>
        </p:nvSpPr>
        <p:spPr>
          <a:xfrm>
            <a:off x="812306" y="3883862"/>
            <a:ext cx="158729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2411" name="Shape 2411"/>
          <p:cNvSpPr/>
          <p:nvPr/>
        </p:nvSpPr>
        <p:spPr>
          <a:xfrm>
            <a:off x="821830" y="4188662"/>
            <a:ext cx="202651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{현재 보유 수치} / {자원 조건 수치}</a:t>
            </a:r>
          </a:p>
        </p:txBody>
      </p:sp>
      <p:pic>
        <p:nvPicPr>
          <p:cNvPr id="2412" name="Shape 24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3915971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Shape 24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90182" y="3631576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Shape 24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966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Shape 24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1974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Shape 24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3962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Shape 2417"/>
          <p:cNvSpPr/>
          <p:nvPr/>
        </p:nvSpPr>
        <p:spPr>
          <a:xfrm>
            <a:off x="641847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418" name="Shape 2418"/>
          <p:cNvSpPr/>
          <p:nvPr/>
        </p:nvSpPr>
        <p:spPr>
          <a:xfrm>
            <a:off x="718049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419" name="Shape 24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3647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Shape 2420"/>
          <p:cNvSpPr/>
          <p:nvPr/>
        </p:nvSpPr>
        <p:spPr>
          <a:xfrm>
            <a:off x="2088593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pic>
        <p:nvPicPr>
          <p:cNvPr id="2421" name="Shape 24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253" y="4195653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85335" y="1158000"/>
            <a:ext cx="3188836" cy="39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Shape 2423"/>
          <p:cNvSpPr/>
          <p:nvPr/>
        </p:nvSpPr>
        <p:spPr>
          <a:xfrm>
            <a:off x="3617139" y="3257707"/>
            <a:ext cx="2953592" cy="31559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Shape 2424"/>
          <p:cNvSpPr/>
          <p:nvPr/>
        </p:nvSpPr>
        <p:spPr>
          <a:xfrm>
            <a:off x="6833846" y="1393937"/>
            <a:ext cx="535815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텍스트와 텍스트 사이의 거리가 너무 가까워서 알아보기가 힘들 것 같습니다.</a:t>
            </a:r>
          </a:p>
        </p:txBody>
      </p:sp>
      <p:graphicFrame>
        <p:nvGraphicFramePr>
          <p:cNvPr id="2425" name="Shape 2425"/>
          <p:cNvGraphicFramePr/>
          <p:nvPr/>
        </p:nvGraphicFramePr>
        <p:xfrm>
          <a:off x="6833846" y="3270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473250"/>
                <a:gridCol w="2653825"/>
              </a:tblGrid>
              <a:tr h="22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601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Lv.{0} {1} {2}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426" name="Shape 2426"/>
          <p:cNvCxnSpPr>
            <a:endCxn id="2423" idx="0"/>
          </p:cNvCxnSpPr>
          <p:nvPr/>
        </p:nvCxnSpPr>
        <p:spPr>
          <a:xfrm rot="10800000">
            <a:off x="5093936" y="3257707"/>
            <a:ext cx="3303600" cy="12900"/>
          </a:xfrm>
          <a:prstGeom prst="bentConnector3">
            <a:avLst>
              <a:gd fmla="val 4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이후, 스트링 추가 내용 2</a:t>
            </a:r>
          </a:p>
        </p:txBody>
      </p:sp>
      <p:cxnSp>
        <p:nvCxnSpPr>
          <p:cNvPr id="2432" name="Shape 2432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33" name="Shape 2433"/>
          <p:cNvSpPr/>
          <p:nvPr/>
        </p:nvSpPr>
        <p:spPr>
          <a:xfrm>
            <a:off x="4195842" y="765629"/>
            <a:ext cx="6973603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연구 중인 과학기술을 크라운을 통해 즉시 완료를 진행하고자 할때 표시되는 팝업입니다.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아래와 같이 나와야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Shape 2434"/>
          <p:cNvSpPr/>
          <p:nvPr/>
        </p:nvSpPr>
        <p:spPr>
          <a:xfrm>
            <a:off x="4195842" y="3118659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 버튼에는 즉시 완료에 필요한 크라운 소모 값을 표시해줍니다.</a:t>
            </a:r>
          </a:p>
        </p:txBody>
      </p:sp>
      <p:graphicFrame>
        <p:nvGraphicFramePr>
          <p:cNvPr id="2435" name="Shape 2435"/>
          <p:cNvGraphicFramePr/>
          <p:nvPr/>
        </p:nvGraphicFramePr>
        <p:xfrm>
          <a:off x="7429668" y="1756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383925"/>
                <a:gridCol w="41499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영주님! 일정량의 크라운을 사용하시면 현재 연구를 즉시 완료하실 수 있습니다!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436" name="Shape 2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6" y="688670"/>
            <a:ext cx="3159003" cy="558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Shape 2437"/>
          <p:cNvSpPr/>
          <p:nvPr/>
        </p:nvSpPr>
        <p:spPr>
          <a:xfrm>
            <a:off x="4272800" y="2050513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2438" name="Shape 2438"/>
          <p:cNvSpPr/>
          <p:nvPr/>
        </p:nvSpPr>
        <p:spPr>
          <a:xfrm>
            <a:off x="4197917" y="1667401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4199994" y="1666826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즉시 완료하실 수 있습니다!</a:t>
            </a:r>
          </a:p>
        </p:txBody>
      </p:sp>
      <p:sp>
        <p:nvSpPr>
          <p:cNvPr id="2440" name="Shape 2440"/>
          <p:cNvSpPr/>
          <p:nvPr/>
        </p:nvSpPr>
        <p:spPr>
          <a:xfrm>
            <a:off x="5160460" y="2353394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5227987" y="2310391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2442" name="Shape 2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160" y="2524226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Shape 2443"/>
          <p:cNvSpPr/>
          <p:nvPr/>
        </p:nvSpPr>
        <p:spPr>
          <a:xfrm>
            <a:off x="5488976" y="2474916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2444" name="Shape 2444"/>
          <p:cNvSpPr/>
          <p:nvPr/>
        </p:nvSpPr>
        <p:spPr>
          <a:xfrm>
            <a:off x="4864937" y="2138517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  <p:cxnSp>
        <p:nvCxnSpPr>
          <p:cNvPr id="2445" name="Shape 2445"/>
          <p:cNvCxnSpPr>
            <a:endCxn id="2438" idx="0"/>
          </p:cNvCxnSpPr>
          <p:nvPr/>
        </p:nvCxnSpPr>
        <p:spPr>
          <a:xfrm rot="10800000">
            <a:off x="5656819" y="1667401"/>
            <a:ext cx="1772700" cy="241800"/>
          </a:xfrm>
          <a:prstGeom prst="bentConnector4">
            <a:avLst>
              <a:gd fmla="val 8846" name="adj1"/>
              <a:gd fmla="val 19454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446" name="Shape 2446"/>
          <p:cNvGraphicFramePr/>
          <p:nvPr/>
        </p:nvGraphicFramePr>
        <p:xfrm>
          <a:off x="7429668" y="23377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389975"/>
                <a:gridCol w="421505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504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남은 시간 : {0}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2447" name="Shape 2447"/>
          <p:cNvCxnSpPr/>
          <p:nvPr/>
        </p:nvCxnSpPr>
        <p:spPr>
          <a:xfrm rot="10800000">
            <a:off x="6205370" y="2174632"/>
            <a:ext cx="1224300" cy="267899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2" name="Shape 2452"/>
          <p:cNvGraphicFramePr/>
          <p:nvPr/>
        </p:nvGraphicFramePr>
        <p:xfrm>
          <a:off x="3987044" y="2092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405500"/>
                <a:gridCol w="618715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168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영주님, 자원이 부족하여 이 과학기술을 연구할 수 없습니다!\n</a:t>
                      </a:r>
                      <a:b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부족한 자원만큼 크라운을 사용하여 연구를 시작할 수 있습니다!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3" name="Shape 2453"/>
          <p:cNvGraphicFramePr/>
          <p:nvPr/>
        </p:nvGraphicFramePr>
        <p:xfrm>
          <a:off x="3932828" y="5762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연구하기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54" name="Shape 245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이후, 스트링 수정 내용 1</a:t>
            </a:r>
          </a:p>
        </p:txBody>
      </p:sp>
      <p:cxnSp>
        <p:nvCxnSpPr>
          <p:cNvPr id="2455" name="Shape 2455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56" name="Shape 2456"/>
          <p:cNvGrpSpPr/>
          <p:nvPr/>
        </p:nvGrpSpPr>
        <p:grpSpPr>
          <a:xfrm>
            <a:off x="265968" y="688668"/>
            <a:ext cx="3152500" cy="5588086"/>
            <a:chOff x="265968" y="688668"/>
            <a:chExt cx="3152500" cy="5588086"/>
          </a:xfrm>
        </p:grpSpPr>
        <p:grpSp>
          <p:nvGrpSpPr>
            <p:cNvPr id="2457" name="Shape 2457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458" name="Shape 24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9" name="Shape 2459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60" name="Shape 2460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1236775" y="1536782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Shape 2462"/>
            <p:cNvSpPr txBox="1"/>
            <p:nvPr/>
          </p:nvSpPr>
          <p:spPr>
            <a:xfrm>
              <a:off x="1197149" y="1536780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2473189" y="1536782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Shape 2464"/>
            <p:cNvSpPr txBox="1"/>
            <p:nvPr/>
          </p:nvSpPr>
          <p:spPr>
            <a:xfrm>
              <a:off x="2433563" y="1536780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272706" y="688668"/>
              <a:ext cx="3144033" cy="5588086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6" name="Shape 2466"/>
            <p:cNvGrpSpPr/>
            <p:nvPr/>
          </p:nvGrpSpPr>
          <p:grpSpPr>
            <a:xfrm>
              <a:off x="346228" y="1208338"/>
              <a:ext cx="2990610" cy="4151816"/>
              <a:chOff x="346228" y="1101807"/>
              <a:chExt cx="2990610" cy="4151816"/>
            </a:xfrm>
          </p:grpSpPr>
          <p:sp>
            <p:nvSpPr>
              <p:cNvPr id="2467" name="Shape 2467"/>
              <p:cNvSpPr/>
              <p:nvPr/>
            </p:nvSpPr>
            <p:spPr>
              <a:xfrm>
                <a:off x="346228" y="1456411"/>
                <a:ext cx="2990609" cy="3797212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68" name="Shape 2468"/>
              <p:cNvGrpSpPr/>
              <p:nvPr/>
            </p:nvGrpSpPr>
            <p:grpSpPr>
              <a:xfrm>
                <a:off x="346228" y="1101807"/>
                <a:ext cx="2990610" cy="379475"/>
                <a:chOff x="4483301" y="2997253"/>
                <a:chExt cx="6450794" cy="863492"/>
              </a:xfrm>
            </p:grpSpPr>
            <p:pic>
              <p:nvPicPr>
                <p:cNvPr id="2469" name="Shape 246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483301" y="2997253"/>
                  <a:ext cx="3225397" cy="8634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70" name="Shape 247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flipH="1">
                  <a:off x="7708698" y="2997253"/>
                  <a:ext cx="3225397" cy="8634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471" name="Shape 2471"/>
            <p:cNvSpPr/>
            <p:nvPr/>
          </p:nvSpPr>
          <p:spPr>
            <a:xfrm>
              <a:off x="856342" y="1273671"/>
              <a:ext cx="19969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벌목  1 / 5</a:t>
              </a: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377887" y="1647019"/>
              <a:ext cx="2916614" cy="288052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3" name="Shape 24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4187" y="1677831"/>
              <a:ext cx="703059" cy="70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4" name="Shape 2474"/>
            <p:cNvSpPr/>
            <p:nvPr/>
          </p:nvSpPr>
          <p:spPr>
            <a:xfrm>
              <a:off x="1178749" y="1855601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생산량이 증가합니다.</a:t>
              </a:r>
            </a:p>
          </p:txBody>
        </p:sp>
        <p:pic>
          <p:nvPicPr>
            <p:cNvPr id="2475" name="Shape 24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881" y="1730530"/>
              <a:ext cx="613685" cy="613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6" name="Shape 2476"/>
            <p:cNvSpPr/>
            <p:nvPr/>
          </p:nvSpPr>
          <p:spPr>
            <a:xfrm>
              <a:off x="382209" y="2401368"/>
              <a:ext cx="2912293" cy="2475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7" name="Shape 2477"/>
            <p:cNvCxnSpPr/>
            <p:nvPr/>
          </p:nvCxnSpPr>
          <p:spPr>
            <a:xfrm>
              <a:off x="377887" y="2401368"/>
              <a:ext cx="291661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478" name="Shape 2478"/>
            <p:cNvSpPr/>
            <p:nvPr/>
          </p:nvSpPr>
          <p:spPr>
            <a:xfrm>
              <a:off x="382209" y="3347519"/>
              <a:ext cx="2912293" cy="2475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9" name="Shape 2479"/>
            <p:cNvCxnSpPr/>
            <p:nvPr/>
          </p:nvCxnSpPr>
          <p:spPr>
            <a:xfrm>
              <a:off x="377887" y="3347519"/>
              <a:ext cx="291661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480" name="Shape 2480"/>
            <p:cNvSpPr/>
            <p:nvPr/>
          </p:nvSpPr>
          <p:spPr>
            <a:xfrm>
              <a:off x="837732" y="2375517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효 과</a:t>
              </a:r>
            </a:p>
          </p:txBody>
        </p:sp>
        <p:sp>
          <p:nvSpPr>
            <p:cNvPr id="2481" name="Shape 2481"/>
            <p:cNvSpPr/>
            <p:nvPr/>
          </p:nvSpPr>
          <p:spPr>
            <a:xfrm>
              <a:off x="837732" y="3296076"/>
              <a:ext cx="1996923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 건</a:t>
              </a:r>
            </a:p>
          </p:txBody>
        </p:sp>
        <p:sp>
          <p:nvSpPr>
            <p:cNvPr id="2482" name="Shape 2482"/>
            <p:cNvSpPr/>
            <p:nvPr/>
          </p:nvSpPr>
          <p:spPr>
            <a:xfrm>
              <a:off x="836921" y="2611234"/>
              <a:ext cx="1996923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 생산량 증가</a:t>
              </a: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1395721" y="2820784"/>
              <a:ext cx="199692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레벨 : 1 % </a:t>
              </a: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1395721" y="2996891"/>
              <a:ext cx="199692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: 2 %</a:t>
              </a: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409635" y="3940723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Shape 2486"/>
            <p:cNvSpPr/>
            <p:nvPr/>
          </p:nvSpPr>
          <p:spPr>
            <a:xfrm>
              <a:off x="409635" y="4232712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Shape 2487"/>
            <p:cNvSpPr/>
            <p:nvPr/>
          </p:nvSpPr>
          <p:spPr>
            <a:xfrm>
              <a:off x="377887" y="4572967"/>
              <a:ext cx="2912293" cy="247557"/>
            </a:xfrm>
            <a:prstGeom prst="rect">
              <a:avLst/>
            </a:prstGeom>
            <a:solidFill>
              <a:srgbClr val="58181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8" name="Shape 24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70079" y="4567776"/>
              <a:ext cx="243224" cy="243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9" name="Shape 2489"/>
            <p:cNvSpPr/>
            <p:nvPr/>
          </p:nvSpPr>
          <p:spPr>
            <a:xfrm>
              <a:off x="1496600" y="4512789"/>
              <a:ext cx="652875" cy="334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 : 12</a:t>
              </a:r>
            </a:p>
          </p:txBody>
        </p:sp>
        <p:pic>
          <p:nvPicPr>
            <p:cNvPr id="2490" name="Shape 249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3422" y="3940723"/>
              <a:ext cx="371848" cy="265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1" name="Shape 24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618" y="4198832"/>
              <a:ext cx="281689" cy="281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2" name="Shape 2492"/>
            <p:cNvSpPr/>
            <p:nvPr/>
          </p:nvSpPr>
          <p:spPr>
            <a:xfrm>
              <a:off x="1124441" y="3913694"/>
              <a:ext cx="176058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 {레벨} {건물 이름}</a:t>
              </a: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1040908" y="4188666"/>
              <a:ext cx="1587293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Lv. {레벨} {과학기술 이름}</a:t>
              </a:r>
            </a:p>
          </p:txBody>
        </p:sp>
        <p:pic>
          <p:nvPicPr>
            <p:cNvPr id="2494" name="Shape 24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34253" y="4220776"/>
              <a:ext cx="305381" cy="305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Shape 24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90182" y="3936380"/>
              <a:ext cx="243078" cy="243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6" name="Shape 24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9966" y="4882151"/>
              <a:ext cx="1349690" cy="410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7" name="Shape 249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61974" y="5065089"/>
              <a:ext cx="216989" cy="216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8" name="Shape 24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3962" y="4923873"/>
              <a:ext cx="308511" cy="308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9" name="Shape 2499"/>
            <p:cNvSpPr/>
            <p:nvPr/>
          </p:nvSpPr>
          <p:spPr>
            <a:xfrm>
              <a:off x="641847" y="4860392"/>
              <a:ext cx="924486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 완료</a:t>
              </a:r>
            </a:p>
          </p:txBody>
        </p:sp>
        <p:sp>
          <p:nvSpPr>
            <p:cNvPr id="2500" name="Shape 2500"/>
            <p:cNvSpPr/>
            <p:nvPr/>
          </p:nvSpPr>
          <p:spPr>
            <a:xfrm>
              <a:off x="718049" y="5021260"/>
              <a:ext cx="92448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</a:p>
          </p:txBody>
        </p:sp>
        <p:pic>
          <p:nvPicPr>
            <p:cNvPr id="2501" name="Shape 250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93647" y="4891573"/>
              <a:ext cx="1349690" cy="410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2" name="Shape 2502"/>
            <p:cNvSpPr/>
            <p:nvPr/>
          </p:nvSpPr>
          <p:spPr>
            <a:xfrm>
              <a:off x="2088593" y="4937551"/>
              <a:ext cx="924486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연구하기</a:t>
              </a: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409635" y="3648596"/>
              <a:ext cx="2851088" cy="247557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4" name="Shape 25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2710" y="3617907"/>
              <a:ext cx="281689" cy="281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5" name="Shape 2505"/>
            <p:cNvSpPr/>
            <p:nvPr/>
          </p:nvSpPr>
          <p:spPr>
            <a:xfrm>
              <a:off x="936958" y="3621378"/>
              <a:ext cx="176058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3 채석장  06 : 53 : 06</a:t>
              </a:r>
            </a:p>
          </p:txBody>
        </p:sp>
        <p:pic>
          <p:nvPicPr>
            <p:cNvPr id="2506" name="Shape 250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42208" y="3621378"/>
              <a:ext cx="305381" cy="305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7" name="Shape 2507"/>
            <p:cNvSpPr/>
            <p:nvPr/>
          </p:nvSpPr>
          <p:spPr>
            <a:xfrm>
              <a:off x="274436" y="688668"/>
              <a:ext cx="3144033" cy="5588086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8" name="Shape 2508"/>
            <p:cNvGrpSpPr/>
            <p:nvPr/>
          </p:nvGrpSpPr>
          <p:grpSpPr>
            <a:xfrm>
              <a:off x="377846" y="1829747"/>
              <a:ext cx="2919878" cy="2171221"/>
              <a:chOff x="377846" y="1829747"/>
              <a:chExt cx="2919878" cy="2171221"/>
            </a:xfrm>
          </p:grpSpPr>
          <p:sp>
            <p:nvSpPr>
              <p:cNvPr id="2509" name="Shape 2509"/>
              <p:cNvSpPr/>
              <p:nvPr/>
            </p:nvSpPr>
            <p:spPr>
              <a:xfrm>
                <a:off x="452729" y="2213433"/>
                <a:ext cx="2796419" cy="266560"/>
              </a:xfrm>
              <a:prstGeom prst="rect">
                <a:avLst/>
              </a:prstGeom>
              <a:solidFill>
                <a:srgbClr val="1E4E79"/>
              </a:solidFill>
              <a:ln cap="flat" cmpd="sng" w="9525">
                <a:solidFill>
                  <a:srgbClr val="5096D6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효과</a:t>
                </a:r>
              </a:p>
            </p:txBody>
          </p:sp>
          <p:sp>
            <p:nvSpPr>
              <p:cNvPr id="2510" name="Shape 2510"/>
              <p:cNvSpPr/>
              <p:nvPr/>
            </p:nvSpPr>
            <p:spPr>
              <a:xfrm>
                <a:off x="449922" y="2488967"/>
                <a:ext cx="2807626" cy="692925"/>
              </a:xfrm>
              <a:prstGeom prst="rect">
                <a:avLst/>
              </a:prstGeom>
              <a:solidFill>
                <a:srgbClr val="5096D6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목재 생산량 증가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Now Lv : +4%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Next Lv : +8%</a:t>
                </a:r>
              </a:p>
            </p:txBody>
          </p:sp>
          <p:sp>
            <p:nvSpPr>
              <p:cNvPr id="2511" name="Shape 2511"/>
              <p:cNvSpPr/>
              <p:nvPr/>
            </p:nvSpPr>
            <p:spPr>
              <a:xfrm>
                <a:off x="377846" y="1830321"/>
                <a:ext cx="2917802" cy="2170647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Shape 2512"/>
              <p:cNvSpPr/>
              <p:nvPr/>
            </p:nvSpPr>
            <p:spPr>
              <a:xfrm>
                <a:off x="379922" y="1829747"/>
                <a:ext cx="2917802" cy="923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영주님 자원이 부족하여 이 과학기술을 </a:t>
                </a:r>
                <a:b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업그레이드 할 수 없습니다.</a:t>
                </a:r>
                <a:b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부족한 자원만큼 크라운을 사용하여 연구를 </a:t>
                </a:r>
                <a:b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시작할 수 있습니다!</a:t>
                </a:r>
              </a:p>
            </p:txBody>
          </p:sp>
          <p:sp>
            <p:nvSpPr>
              <p:cNvPr id="2513" name="Shape 2513"/>
              <p:cNvSpPr/>
              <p:nvPr/>
            </p:nvSpPr>
            <p:spPr>
              <a:xfrm>
                <a:off x="1340390" y="3598835"/>
                <a:ext cx="984051" cy="31776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5F82CA"/>
                  </a:gs>
                  <a:gs pos="50000">
                    <a:srgbClr val="3C70CA"/>
                  </a:gs>
                  <a:gs pos="100000">
                    <a:srgbClr val="2E60B9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14" name="Shape 2514"/>
              <p:cNvCxnSpPr/>
              <p:nvPr/>
            </p:nvCxnSpPr>
            <p:spPr>
              <a:xfrm>
                <a:off x="553810" y="2744199"/>
                <a:ext cx="2551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2515" name="Shape 251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89522" y="2773431"/>
                <a:ext cx="434622" cy="4346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6" name="Shape 251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305676" y="2773431"/>
                <a:ext cx="434622" cy="4346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7" name="Shape 2517"/>
              <p:cNvSpPr/>
              <p:nvPr/>
            </p:nvSpPr>
            <p:spPr>
              <a:xfrm>
                <a:off x="1407916" y="3555832"/>
                <a:ext cx="842939" cy="300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 구</a:t>
                </a:r>
              </a:p>
            </p:txBody>
          </p:sp>
          <p:pic>
            <p:nvPicPr>
              <p:cNvPr id="2518" name="Shape 251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579090" y="3769667"/>
                <a:ext cx="142832" cy="136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9" name="Shape 2519"/>
              <p:cNvSpPr/>
              <p:nvPr/>
            </p:nvSpPr>
            <p:spPr>
              <a:xfrm>
                <a:off x="1668906" y="3739907"/>
                <a:ext cx="46043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3000</a:t>
                </a:r>
              </a:p>
            </p:txBody>
          </p:sp>
          <p:sp>
            <p:nvSpPr>
              <p:cNvPr id="2520" name="Shape 2520"/>
              <p:cNvSpPr/>
              <p:nvPr/>
            </p:nvSpPr>
            <p:spPr>
              <a:xfrm>
                <a:off x="539283" y="3191194"/>
                <a:ext cx="70969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264.2K</a:t>
                </a:r>
              </a:p>
            </p:txBody>
          </p:sp>
          <p:sp>
            <p:nvSpPr>
              <p:cNvPr id="2521" name="Shape 2521"/>
              <p:cNvSpPr/>
              <p:nvPr/>
            </p:nvSpPr>
            <p:spPr>
              <a:xfrm>
                <a:off x="1164501" y="3200609"/>
                <a:ext cx="70969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1.6M</a:t>
                </a:r>
              </a:p>
            </p:txBody>
          </p:sp>
        </p:grpSp>
        <p:pic>
          <p:nvPicPr>
            <p:cNvPr id="2522" name="Shape 25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609407" y="2783816"/>
              <a:ext cx="452687" cy="452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3" name="Shape 25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68777" y="2755297"/>
              <a:ext cx="494065" cy="494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4" name="Shape 2524"/>
            <p:cNvSpPr/>
            <p:nvPr/>
          </p:nvSpPr>
          <p:spPr>
            <a:xfrm>
              <a:off x="1829385" y="3188284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1.6M</a:t>
              </a: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2445209" y="3201775"/>
              <a:ext cx="7096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1.6M</a:t>
              </a:r>
            </a:p>
          </p:txBody>
        </p:sp>
      </p:grpSp>
      <p:cxnSp>
        <p:nvCxnSpPr>
          <p:cNvPr id="2526" name="Shape 2526"/>
          <p:cNvCxnSpPr/>
          <p:nvPr/>
        </p:nvCxnSpPr>
        <p:spPr>
          <a:xfrm rot="10800000">
            <a:off x="3104962" y="2213433"/>
            <a:ext cx="882081" cy="6206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27" name="Shape 2527"/>
          <p:cNvCxnSpPr>
            <a:endCxn id="2513" idx="3"/>
          </p:cNvCxnSpPr>
          <p:nvPr/>
        </p:nvCxnSpPr>
        <p:spPr>
          <a:xfrm rot="10800000">
            <a:off x="2324442" y="3757716"/>
            <a:ext cx="1608300" cy="210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28" name="Shape 2528"/>
          <p:cNvSpPr/>
          <p:nvPr/>
        </p:nvSpPr>
        <p:spPr>
          <a:xfrm>
            <a:off x="3932828" y="2668932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부족한 자원이 3종류 이상인 경우, 가로로 표시되었으면 좋겠습니다.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현재는 아래와 같이 표시됩니다.</a:t>
            </a:r>
          </a:p>
        </p:txBody>
      </p:sp>
      <p:sp>
        <p:nvSpPr>
          <p:cNvPr id="2529" name="Shape 2529"/>
          <p:cNvSpPr/>
          <p:nvPr/>
        </p:nvSpPr>
        <p:spPr>
          <a:xfrm>
            <a:off x="4026551" y="3347519"/>
            <a:ext cx="2917802" cy="21706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Shape 2530"/>
          <p:cNvSpPr/>
          <p:nvPr/>
        </p:nvSpPr>
        <p:spPr>
          <a:xfrm>
            <a:off x="4028628" y="3346944"/>
            <a:ext cx="291780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 자원이 부족하여 이 과학기술을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할 수 없습니다.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부족한 자원만큼 크라운을 사용하여 연구를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시작할 수 있습니다!</a:t>
            </a:r>
          </a:p>
        </p:txBody>
      </p:sp>
      <p:sp>
        <p:nvSpPr>
          <p:cNvPr id="2531" name="Shape 2531"/>
          <p:cNvSpPr/>
          <p:nvPr/>
        </p:nvSpPr>
        <p:spPr>
          <a:xfrm>
            <a:off x="4989094" y="5116033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2" name="Shape 25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6753" y="4179458"/>
            <a:ext cx="434622" cy="43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Shape 25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592907" y="4179458"/>
            <a:ext cx="434622" cy="434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Shape 2534"/>
          <p:cNvSpPr/>
          <p:nvPr/>
        </p:nvSpPr>
        <p:spPr>
          <a:xfrm>
            <a:off x="5056621" y="5073030"/>
            <a:ext cx="842939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</a:t>
            </a:r>
          </a:p>
        </p:txBody>
      </p:sp>
      <p:pic>
        <p:nvPicPr>
          <p:cNvPr id="2535" name="Shape 25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27794" y="5286866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Shape 2536"/>
          <p:cNvSpPr/>
          <p:nvPr/>
        </p:nvSpPr>
        <p:spPr>
          <a:xfrm>
            <a:off x="5317610" y="5257105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2537" name="Shape 2537"/>
          <p:cNvSpPr/>
          <p:nvPr/>
        </p:nvSpPr>
        <p:spPr>
          <a:xfrm>
            <a:off x="4826514" y="4597223"/>
            <a:ext cx="709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264.2K</a:t>
            </a:r>
          </a:p>
        </p:txBody>
      </p:sp>
      <p:sp>
        <p:nvSpPr>
          <p:cNvPr id="2538" name="Shape 2538"/>
          <p:cNvSpPr/>
          <p:nvPr/>
        </p:nvSpPr>
        <p:spPr>
          <a:xfrm>
            <a:off x="5451732" y="4606637"/>
            <a:ext cx="709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1.6M</a:t>
            </a:r>
          </a:p>
        </p:txBody>
      </p:sp>
      <p:pic>
        <p:nvPicPr>
          <p:cNvPr id="2539" name="Shape 25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7939" y="4754637"/>
            <a:ext cx="452687" cy="4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Shape 25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17310" y="4726117"/>
            <a:ext cx="494065" cy="494065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Shape 2541"/>
          <p:cNvSpPr/>
          <p:nvPr/>
        </p:nvSpPr>
        <p:spPr>
          <a:xfrm>
            <a:off x="4777919" y="5159105"/>
            <a:ext cx="709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1.6M</a:t>
            </a:r>
          </a:p>
        </p:txBody>
      </p:sp>
      <p:sp>
        <p:nvSpPr>
          <p:cNvPr id="2542" name="Shape 2542"/>
          <p:cNvSpPr/>
          <p:nvPr/>
        </p:nvSpPr>
        <p:spPr>
          <a:xfrm>
            <a:off x="5393742" y="5172596"/>
            <a:ext cx="709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1.6M</a:t>
            </a:r>
          </a:p>
        </p:txBody>
      </p:sp>
      <p:sp>
        <p:nvSpPr>
          <p:cNvPr id="2543" name="Shape 2543"/>
          <p:cNvSpPr/>
          <p:nvPr/>
        </p:nvSpPr>
        <p:spPr>
          <a:xfrm>
            <a:off x="3932826" y="651360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부족한 자원이 존재할 때, “연구 하기“를 진행하는 경우 호출되는 팝업입니다.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Shape 2548"/>
          <p:cNvGrpSpPr/>
          <p:nvPr/>
        </p:nvGrpSpPr>
        <p:grpSpPr>
          <a:xfrm>
            <a:off x="265968" y="691297"/>
            <a:ext cx="3150770" cy="5585458"/>
            <a:chOff x="265968" y="691297"/>
            <a:chExt cx="3150770" cy="5585458"/>
          </a:xfrm>
        </p:grpSpPr>
        <p:pic>
          <p:nvPicPr>
            <p:cNvPr id="2549" name="Shape 25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0" name="Shape 2550"/>
            <p:cNvSpPr/>
            <p:nvPr/>
          </p:nvSpPr>
          <p:spPr>
            <a:xfrm>
              <a:off x="457200" y="1476375"/>
              <a:ext cx="2771774" cy="404812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1" name="Shape 2551"/>
          <p:cNvSpPr/>
          <p:nvPr/>
        </p:nvSpPr>
        <p:spPr>
          <a:xfrm>
            <a:off x="920433" y="5762069"/>
            <a:ext cx="207676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과학기술 습득율 ( 38 / 88 )</a:t>
            </a:r>
          </a:p>
        </p:txBody>
      </p:sp>
      <p:pic>
        <p:nvPicPr>
          <p:cNvPr id="2552" name="Shape 2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598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Shape 2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933" y="1598817"/>
            <a:ext cx="479720" cy="4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Shape 25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006" y="1580721"/>
            <a:ext cx="546391" cy="54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Shape 2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614" y="1575254"/>
            <a:ext cx="515164" cy="5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Shape 2556"/>
          <p:cNvSpPr/>
          <p:nvPr/>
        </p:nvSpPr>
        <p:spPr>
          <a:xfrm>
            <a:off x="2142342" y="2011091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농업</a:t>
            </a:r>
          </a:p>
        </p:txBody>
      </p:sp>
      <p:sp>
        <p:nvSpPr>
          <p:cNvPr id="2557" name="Shape 2557"/>
          <p:cNvSpPr/>
          <p:nvPr/>
        </p:nvSpPr>
        <p:spPr>
          <a:xfrm>
            <a:off x="903141" y="2011091"/>
            <a:ext cx="535306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2558" name="Shape 2558"/>
          <p:cNvSpPr/>
          <p:nvPr/>
        </p:nvSpPr>
        <p:spPr>
          <a:xfrm>
            <a:off x="1236775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Shape 2559"/>
          <p:cNvSpPr txBox="1"/>
          <p:nvPr/>
        </p:nvSpPr>
        <p:spPr>
          <a:xfrm>
            <a:off x="1197149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560" name="Shape 2560"/>
          <p:cNvSpPr/>
          <p:nvPr/>
        </p:nvSpPr>
        <p:spPr>
          <a:xfrm>
            <a:off x="2473189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Shape 2561"/>
          <p:cNvSpPr txBox="1"/>
          <p:nvPr/>
        </p:nvSpPr>
        <p:spPr>
          <a:xfrm>
            <a:off x="2433563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pic>
        <p:nvPicPr>
          <p:cNvPr id="2562" name="Shape 25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246" y="2366868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Shape 25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5246" y="2355441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Shape 25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141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Shape 25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006" y="314210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Shape 25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520" y="3858389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Shape 2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933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Shape 25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9832" y="4659637"/>
            <a:ext cx="535306" cy="53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9" name="Shape 2569"/>
          <p:cNvCxnSpPr>
            <a:stCxn id="2556" idx="2"/>
            <a:endCxn id="2562" idx="0"/>
          </p:cNvCxnSpPr>
          <p:nvPr/>
        </p:nvCxnSpPr>
        <p:spPr>
          <a:xfrm flipH="1">
            <a:off x="1772901" y="2157413"/>
            <a:ext cx="6093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70" name="Shape 2570"/>
          <p:cNvCxnSpPr>
            <a:stCxn id="2557" idx="2"/>
            <a:endCxn id="2562" idx="0"/>
          </p:cNvCxnSpPr>
          <p:nvPr/>
        </p:nvCxnSpPr>
        <p:spPr>
          <a:xfrm>
            <a:off x="1170794" y="2157413"/>
            <a:ext cx="602100" cy="209400"/>
          </a:xfrm>
          <a:prstGeom prst="straightConnector1">
            <a:avLst/>
          </a:prstGeom>
          <a:noFill/>
          <a:ln cap="flat" cmpd="sng" w="381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71" name="Shape 2571"/>
          <p:cNvCxnSpPr>
            <a:stCxn id="2564" idx="0"/>
            <a:endCxn id="2562" idx="2"/>
          </p:cNvCxnSpPr>
          <p:nvPr/>
        </p:nvCxnSpPr>
        <p:spPr>
          <a:xfrm flipH="1" rot="10800000">
            <a:off x="1170794" y="2902109"/>
            <a:ext cx="6021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72" name="Shape 2572"/>
          <p:cNvCxnSpPr>
            <a:stCxn id="2565" idx="0"/>
            <a:endCxn id="2562" idx="2"/>
          </p:cNvCxnSpPr>
          <p:nvPr/>
        </p:nvCxnSpPr>
        <p:spPr>
          <a:xfrm rot="10800000">
            <a:off x="1772759" y="2902109"/>
            <a:ext cx="603900" cy="2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73" name="Shape 2573"/>
          <p:cNvSpPr/>
          <p:nvPr/>
        </p:nvSpPr>
        <p:spPr>
          <a:xfrm>
            <a:off x="1544469" y="2780765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채광</a:t>
            </a:r>
          </a:p>
        </p:txBody>
      </p:sp>
      <p:sp>
        <p:nvSpPr>
          <p:cNvPr id="2574" name="Shape 2574"/>
          <p:cNvSpPr/>
          <p:nvPr/>
        </p:nvSpPr>
        <p:spPr>
          <a:xfrm>
            <a:off x="2426214" y="307832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Shape 2575"/>
          <p:cNvSpPr txBox="1"/>
          <p:nvPr/>
        </p:nvSpPr>
        <p:spPr>
          <a:xfrm>
            <a:off x="2394208" y="307832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576" name="Shape 2576"/>
          <p:cNvSpPr/>
          <p:nvPr/>
        </p:nvSpPr>
        <p:spPr>
          <a:xfrm>
            <a:off x="1245175" y="308514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Shape 2577"/>
          <p:cNvSpPr txBox="1"/>
          <p:nvPr/>
        </p:nvSpPr>
        <p:spPr>
          <a:xfrm>
            <a:off x="1205550" y="308514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578" name="Shape 2578"/>
          <p:cNvSpPr/>
          <p:nvPr/>
        </p:nvSpPr>
        <p:spPr>
          <a:xfrm>
            <a:off x="1897075" y="3776648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Shape 2579"/>
          <p:cNvSpPr txBox="1"/>
          <p:nvPr/>
        </p:nvSpPr>
        <p:spPr>
          <a:xfrm>
            <a:off x="1857450" y="3776646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580" name="Shape 2580"/>
          <p:cNvSpPr/>
          <p:nvPr/>
        </p:nvSpPr>
        <p:spPr>
          <a:xfrm>
            <a:off x="2451946" y="4573873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1268340" y="458393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2" name="Shape 25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3141" y="3134693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Shape 25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5753" y="3126728"/>
            <a:ext cx="558160" cy="558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4" name="Shape 2584"/>
          <p:cNvCxnSpPr>
            <a:stCxn id="2566" idx="0"/>
            <a:endCxn id="2565" idx="2"/>
          </p:cNvCxnSpPr>
          <p:nvPr/>
        </p:nvCxnSpPr>
        <p:spPr>
          <a:xfrm flipH="1" rot="10800000">
            <a:off x="1799173" y="3677489"/>
            <a:ext cx="577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85" name="Shape 2585"/>
          <p:cNvCxnSpPr>
            <a:stCxn id="2566" idx="0"/>
            <a:endCxn id="2564" idx="2"/>
          </p:cNvCxnSpPr>
          <p:nvPr/>
        </p:nvCxnSpPr>
        <p:spPr>
          <a:xfrm rot="10800000">
            <a:off x="1170673" y="3677489"/>
            <a:ext cx="628500" cy="180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86" name="Shape 2586"/>
          <p:cNvSpPr/>
          <p:nvPr/>
        </p:nvSpPr>
        <p:spPr>
          <a:xfrm>
            <a:off x="917550" y="3573989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곡괭이</a:t>
            </a:r>
          </a:p>
        </p:txBody>
      </p:sp>
      <p:sp>
        <p:nvSpPr>
          <p:cNvPr id="2587" name="Shape 2587"/>
          <p:cNvSpPr/>
          <p:nvPr/>
        </p:nvSpPr>
        <p:spPr>
          <a:xfrm>
            <a:off x="2152041" y="3568280"/>
            <a:ext cx="479717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채석장</a:t>
            </a:r>
          </a:p>
        </p:txBody>
      </p:sp>
      <p:pic>
        <p:nvPicPr>
          <p:cNvPr id="2588" name="Shape 25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458" y="3835130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Shape 25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4710" y="4621544"/>
            <a:ext cx="558160" cy="5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Shape 25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5625" y="4621542"/>
            <a:ext cx="558160" cy="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Shape 2591"/>
          <p:cNvSpPr/>
          <p:nvPr/>
        </p:nvSpPr>
        <p:spPr>
          <a:xfrm>
            <a:off x="906698" y="5067287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목장</a:t>
            </a:r>
          </a:p>
        </p:txBody>
      </p:sp>
      <p:sp>
        <p:nvSpPr>
          <p:cNvPr id="2592" name="Shape 2592"/>
          <p:cNvSpPr/>
          <p:nvPr/>
        </p:nvSpPr>
        <p:spPr>
          <a:xfrm>
            <a:off x="2109361" y="5072885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드릴</a:t>
            </a:r>
          </a:p>
        </p:txBody>
      </p:sp>
      <p:sp>
        <p:nvSpPr>
          <p:cNvPr id="2593" name="Shape 2593"/>
          <p:cNvSpPr/>
          <p:nvPr/>
        </p:nvSpPr>
        <p:spPr>
          <a:xfrm>
            <a:off x="1876574" y="2315441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Shape 2594"/>
          <p:cNvSpPr txBox="1"/>
          <p:nvPr/>
        </p:nvSpPr>
        <p:spPr>
          <a:xfrm>
            <a:off x="1836948" y="2315441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cxnSp>
        <p:nvCxnSpPr>
          <p:cNvPr id="2595" name="Shape 2595"/>
          <p:cNvCxnSpPr>
            <a:stCxn id="2567" idx="0"/>
            <a:endCxn id="2566" idx="2"/>
          </p:cNvCxnSpPr>
          <p:nvPr/>
        </p:nvCxnSpPr>
        <p:spPr>
          <a:xfrm flipH="1" rot="10800000">
            <a:off x="1198586" y="4393837"/>
            <a:ext cx="6006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96" name="Shape 2596"/>
          <p:cNvCxnSpPr>
            <a:stCxn id="2568" idx="0"/>
            <a:endCxn id="2566" idx="2"/>
          </p:cNvCxnSpPr>
          <p:nvPr/>
        </p:nvCxnSpPr>
        <p:spPr>
          <a:xfrm rot="10800000">
            <a:off x="1799185" y="4393837"/>
            <a:ext cx="588300" cy="26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97" name="Shape 2597"/>
          <p:cNvSpPr/>
          <p:nvPr/>
        </p:nvSpPr>
        <p:spPr>
          <a:xfrm>
            <a:off x="1528458" y="4307183"/>
            <a:ext cx="534950" cy="146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농장확장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2412319" y="4573873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1228713" y="4583932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0/5</a:t>
            </a:r>
          </a:p>
        </p:txBody>
      </p:sp>
      <p:pic>
        <p:nvPicPr>
          <p:cNvPr id="2600" name="Shape 26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00000">
            <a:off x="887311" y="2020105"/>
            <a:ext cx="95473" cy="12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Shape 2601"/>
          <p:cNvSpPr/>
          <p:nvPr/>
        </p:nvSpPr>
        <p:spPr>
          <a:xfrm>
            <a:off x="272706" y="688668"/>
            <a:ext cx="3144033" cy="558808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2" name="Shape 2602"/>
          <p:cNvGrpSpPr/>
          <p:nvPr/>
        </p:nvGrpSpPr>
        <p:grpSpPr>
          <a:xfrm>
            <a:off x="346228" y="1784073"/>
            <a:ext cx="2990610" cy="2660950"/>
            <a:chOff x="346228" y="1101807"/>
            <a:chExt cx="2990610" cy="2660950"/>
          </a:xfrm>
        </p:grpSpPr>
        <p:sp>
          <p:nvSpPr>
            <p:cNvPr id="2603" name="Shape 2603"/>
            <p:cNvSpPr/>
            <p:nvPr/>
          </p:nvSpPr>
          <p:spPr>
            <a:xfrm>
              <a:off x="346228" y="1456412"/>
              <a:ext cx="2990609" cy="230634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4" name="Shape 2604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605" name="Shape 260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6" name="Shape 260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07" name="Shape 2607"/>
          <p:cNvSpPr/>
          <p:nvPr/>
        </p:nvSpPr>
        <p:spPr>
          <a:xfrm>
            <a:off x="390093" y="2226714"/>
            <a:ext cx="2895578" cy="1657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8" name="Shape 2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187" y="2253566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Shape 2609"/>
          <p:cNvSpPr/>
          <p:nvPr/>
        </p:nvSpPr>
        <p:spPr>
          <a:xfrm>
            <a:off x="1178749" y="243133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610" name="Shape 26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881" y="2306265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Shape 2611"/>
          <p:cNvSpPr/>
          <p:nvPr/>
        </p:nvSpPr>
        <p:spPr>
          <a:xfrm>
            <a:off x="382209" y="2977103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2" name="Shape 2612"/>
          <p:cNvCxnSpPr/>
          <p:nvPr/>
        </p:nvCxnSpPr>
        <p:spPr>
          <a:xfrm>
            <a:off x="377887" y="2977103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13" name="Shape 2613"/>
          <p:cNvSpPr/>
          <p:nvPr/>
        </p:nvSpPr>
        <p:spPr>
          <a:xfrm>
            <a:off x="837732" y="2951252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614" name="Shape 2614"/>
          <p:cNvSpPr/>
          <p:nvPr/>
        </p:nvSpPr>
        <p:spPr>
          <a:xfrm>
            <a:off x="836921" y="3305505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615" name="Shape 2615"/>
          <p:cNvSpPr/>
          <p:nvPr/>
        </p:nvSpPr>
        <p:spPr>
          <a:xfrm>
            <a:off x="862320" y="3523519"/>
            <a:ext cx="1996923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20 % </a:t>
            </a:r>
          </a:p>
        </p:txBody>
      </p:sp>
      <p:sp>
        <p:nvSpPr>
          <p:cNvPr id="2616" name="Shape 2616"/>
          <p:cNvSpPr/>
          <p:nvPr/>
        </p:nvSpPr>
        <p:spPr>
          <a:xfrm>
            <a:off x="856342" y="1849407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5 / 5</a:t>
            </a:r>
          </a:p>
        </p:txBody>
      </p:sp>
      <p:sp>
        <p:nvSpPr>
          <p:cNvPr id="2617" name="Shape 2617"/>
          <p:cNvSpPr/>
          <p:nvPr/>
        </p:nvSpPr>
        <p:spPr>
          <a:xfrm>
            <a:off x="844625" y="4001091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 최고 레벨입니다.</a:t>
            </a:r>
          </a:p>
        </p:txBody>
      </p:sp>
      <p:cxnSp>
        <p:nvCxnSpPr>
          <p:cNvPr id="2618" name="Shape 2618"/>
          <p:cNvCxnSpPr/>
          <p:nvPr/>
        </p:nvCxnSpPr>
        <p:spPr>
          <a:xfrm flipH="1">
            <a:off x="3294503" y="2899106"/>
            <a:ext cx="864690" cy="207459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19" name="Shape 2619"/>
          <p:cNvCxnSpPr/>
          <p:nvPr/>
        </p:nvCxnSpPr>
        <p:spPr>
          <a:xfrm flipH="1">
            <a:off x="2361940" y="3477605"/>
            <a:ext cx="1797252" cy="9785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20" name="Shape 2620"/>
          <p:cNvCxnSpPr/>
          <p:nvPr/>
        </p:nvCxnSpPr>
        <p:spPr>
          <a:xfrm rot="10800000">
            <a:off x="2523108" y="4165536"/>
            <a:ext cx="1636084" cy="124466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21" name="Shape 2621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테스트 이후, 스트링 수정 내용 2</a:t>
            </a:r>
          </a:p>
        </p:txBody>
      </p:sp>
      <p:cxnSp>
        <p:nvCxnSpPr>
          <p:cNvPr id="2622" name="Shape 2622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2623" name="Shape 2623"/>
          <p:cNvGraphicFramePr/>
          <p:nvPr/>
        </p:nvGraphicFramePr>
        <p:xfrm>
          <a:off x="4159194" y="2794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효과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4" name="Shape 2624"/>
          <p:cNvGraphicFramePr/>
          <p:nvPr/>
        </p:nvGraphicFramePr>
        <p:xfrm>
          <a:off x="4159192" y="3372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{0}\n현재 레벨 : {1} 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5" name="Shape 2625"/>
          <p:cNvGraphicFramePr/>
          <p:nvPr/>
        </p:nvGraphicFramePr>
        <p:xfrm>
          <a:off x="4159192" y="52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647700"/>
                <a:gridCol w="3629025"/>
              </a:tblGrid>
              <a:tr h="22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 최고 레벨입니다.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6" name="Shape 2626"/>
          <p:cNvSpPr/>
          <p:nvPr/>
        </p:nvSpPr>
        <p:spPr>
          <a:xfrm>
            <a:off x="4100573" y="3660853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191번의 경우, “목재 생산량 증가 20”과 같은 형식으로 표시되고 있습니다.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1" name="Shape 2631"/>
          <p:cNvCxnSpPr/>
          <p:nvPr/>
        </p:nvCxnSpPr>
        <p:spPr>
          <a:xfrm>
            <a:off x="272706" y="523783"/>
            <a:ext cx="251762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32" name="Shape 2632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grpSp>
        <p:nvGrpSpPr>
          <p:cNvPr id="2633" name="Shape 2633"/>
          <p:cNvGrpSpPr/>
          <p:nvPr/>
        </p:nvGrpSpPr>
        <p:grpSpPr>
          <a:xfrm>
            <a:off x="265968" y="686139"/>
            <a:ext cx="3150771" cy="5590615"/>
            <a:chOff x="265968" y="686139"/>
            <a:chExt cx="3150771" cy="5590615"/>
          </a:xfrm>
        </p:grpSpPr>
        <p:pic>
          <p:nvPicPr>
            <p:cNvPr id="2634" name="Shape 26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968" y="691297"/>
              <a:ext cx="3150770" cy="5585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5" name="Shape 2635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286856" y="1337553"/>
              <a:ext cx="3113997" cy="26036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333350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1369192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2405035" y="1050500"/>
              <a:ext cx="955083" cy="34701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Shape 2640"/>
            <p:cNvSpPr/>
            <p:nvPr/>
          </p:nvSpPr>
          <p:spPr>
            <a:xfrm>
              <a:off x="456462" y="1025644"/>
              <a:ext cx="678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고대</a:t>
              </a:r>
            </a:p>
          </p:txBody>
        </p:sp>
        <p:sp>
          <p:nvSpPr>
            <p:cNvPr id="2641" name="Shape 2641"/>
            <p:cNvSpPr/>
            <p:nvPr/>
          </p:nvSpPr>
          <p:spPr>
            <a:xfrm>
              <a:off x="1505715" y="1025625"/>
              <a:ext cx="678072" cy="333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</a:t>
              </a: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2387156" y="1033591"/>
              <a:ext cx="10136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르네상스</a:t>
              </a:r>
            </a:p>
          </p:txBody>
        </p:sp>
        <p:pic>
          <p:nvPicPr>
            <p:cNvPr id="2643" name="Shape 26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883" y="1443532"/>
              <a:ext cx="3067502" cy="285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4" name="Shape 2644"/>
            <p:cNvSpPr/>
            <p:nvPr/>
          </p:nvSpPr>
          <p:spPr>
            <a:xfrm>
              <a:off x="457200" y="1705915"/>
              <a:ext cx="2771774" cy="3818585"/>
            </a:xfrm>
            <a:prstGeom prst="rect">
              <a:avLst/>
            </a:prstGeom>
            <a:solidFill>
              <a:srgbClr val="C39F7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5" name="Shape 26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1466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6" name="Shape 26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4801" y="1785080"/>
              <a:ext cx="479720" cy="479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7" name="Shape 26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2874" y="1766983"/>
              <a:ext cx="546391" cy="54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8" name="Shape 26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66482" y="1761516"/>
              <a:ext cx="515164" cy="540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9" name="Shape 2649"/>
            <p:cNvSpPr/>
            <p:nvPr/>
          </p:nvSpPr>
          <p:spPr>
            <a:xfrm>
              <a:off x="2176210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농업</a:t>
              </a:r>
            </a:p>
          </p:txBody>
        </p:sp>
        <p:sp>
          <p:nvSpPr>
            <p:cNvPr id="2650" name="Shape 2650"/>
            <p:cNvSpPr/>
            <p:nvPr/>
          </p:nvSpPr>
          <p:spPr>
            <a:xfrm>
              <a:off x="964803" y="2197352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벌목</a:t>
              </a: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1270642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Shape 2652"/>
            <p:cNvSpPr txBox="1"/>
            <p:nvPr/>
          </p:nvSpPr>
          <p:spPr>
            <a:xfrm>
              <a:off x="1231016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sp>
          <p:nvSpPr>
            <p:cNvPr id="2653" name="Shape 2653"/>
            <p:cNvSpPr/>
            <p:nvPr/>
          </p:nvSpPr>
          <p:spPr>
            <a:xfrm>
              <a:off x="2507057" y="1723043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Shape 2654"/>
            <p:cNvSpPr txBox="1"/>
            <p:nvPr/>
          </p:nvSpPr>
          <p:spPr>
            <a:xfrm>
              <a:off x="2467431" y="172304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1/5</a:t>
              </a:r>
            </a:p>
          </p:txBody>
        </p:sp>
        <p:pic>
          <p:nvPicPr>
            <p:cNvPr id="2655" name="Shape 26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39115" y="2603933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6" name="Shape 26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9115" y="2592505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7" name="Shape 26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7008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8" name="Shape 26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42874" y="337070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9" name="Shape 26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5387" y="4146255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60" name="Shape 2660"/>
            <p:cNvCxnSpPr>
              <a:stCxn id="2649" idx="2"/>
              <a:endCxn id="2655" idx="0"/>
            </p:cNvCxnSpPr>
            <p:nvPr/>
          </p:nvCxnSpPr>
          <p:spPr>
            <a:xfrm flipH="1">
              <a:off x="1806769" y="2343674"/>
              <a:ext cx="6093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61" name="Shape 2661"/>
            <p:cNvCxnSpPr>
              <a:stCxn id="2650" idx="2"/>
              <a:endCxn id="2655" idx="0"/>
            </p:cNvCxnSpPr>
            <p:nvPr/>
          </p:nvCxnSpPr>
          <p:spPr>
            <a:xfrm>
              <a:off x="1204662" y="2343674"/>
              <a:ext cx="602100" cy="2604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62" name="Shape 2662"/>
            <p:cNvCxnSpPr>
              <a:stCxn id="2657" idx="0"/>
              <a:endCxn id="2655" idx="2"/>
            </p:cNvCxnSpPr>
            <p:nvPr/>
          </p:nvCxnSpPr>
          <p:spPr>
            <a:xfrm flipH="1" rot="10800000">
              <a:off x="1204661" y="3139107"/>
              <a:ext cx="6021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63" name="Shape 2663"/>
            <p:cNvCxnSpPr>
              <a:stCxn id="2658" idx="0"/>
              <a:endCxn id="2655" idx="2"/>
            </p:cNvCxnSpPr>
            <p:nvPr/>
          </p:nvCxnSpPr>
          <p:spPr>
            <a:xfrm rot="10800000">
              <a:off x="1806627" y="3139107"/>
              <a:ext cx="603900" cy="231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64" name="Shape 2664"/>
            <p:cNvSpPr/>
            <p:nvPr/>
          </p:nvSpPr>
          <p:spPr>
            <a:xfrm>
              <a:off x="1578337" y="3017828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채광</a:t>
              </a: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2460082" y="3306919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Shape 2666"/>
            <p:cNvSpPr txBox="1"/>
            <p:nvPr/>
          </p:nvSpPr>
          <p:spPr>
            <a:xfrm>
              <a:off x="2428075" y="3306917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1279044" y="331374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 txBox="1"/>
            <p:nvPr/>
          </p:nvSpPr>
          <p:spPr>
            <a:xfrm>
              <a:off x="1239417" y="3313739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1930943" y="4064514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Shape 2670"/>
            <p:cNvSpPr txBox="1"/>
            <p:nvPr/>
          </p:nvSpPr>
          <p:spPr>
            <a:xfrm>
              <a:off x="1891317" y="4064512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2671" name="Shape 26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7008" y="336329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Shape 267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49622" y="335532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73" name="Shape 2673"/>
            <p:cNvCxnSpPr>
              <a:endCxn id="2658" idx="2"/>
            </p:cNvCxnSpPr>
            <p:nvPr/>
          </p:nvCxnSpPr>
          <p:spPr>
            <a:xfrm flipH="1" rot="10800000">
              <a:off x="1833027" y="3906013"/>
              <a:ext cx="577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74" name="Shape 2674"/>
            <p:cNvCxnSpPr>
              <a:endCxn id="2657" idx="2"/>
            </p:cNvCxnSpPr>
            <p:nvPr/>
          </p:nvCxnSpPr>
          <p:spPr>
            <a:xfrm rot="10800000">
              <a:off x="1204661" y="3906013"/>
              <a:ext cx="628500" cy="2487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75" name="Shape 2675"/>
            <p:cNvSpPr/>
            <p:nvPr/>
          </p:nvSpPr>
          <p:spPr>
            <a:xfrm>
              <a:off x="951419" y="3802585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곡괭이</a:t>
              </a:r>
            </a:p>
          </p:txBody>
        </p:sp>
        <p:sp>
          <p:nvSpPr>
            <p:cNvPr id="2676" name="Shape 2676"/>
            <p:cNvSpPr/>
            <p:nvPr/>
          </p:nvSpPr>
          <p:spPr>
            <a:xfrm>
              <a:off x="2185908" y="3796876"/>
              <a:ext cx="479717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</a:t>
              </a:r>
            </a:p>
          </p:txBody>
        </p:sp>
        <p:pic>
          <p:nvPicPr>
            <p:cNvPr id="2677" name="Shape 267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62325" y="4122996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8" name="Shape 2678"/>
            <p:cNvSpPr/>
            <p:nvPr/>
          </p:nvSpPr>
          <p:spPr>
            <a:xfrm>
              <a:off x="1910441" y="2552506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 txBox="1"/>
            <p:nvPr/>
          </p:nvSpPr>
          <p:spPr>
            <a:xfrm>
              <a:off x="1870816" y="2552505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1562325" y="4595050"/>
              <a:ext cx="534950" cy="14632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농장확장</a:t>
              </a:r>
            </a:p>
          </p:txBody>
        </p:sp>
        <p:pic>
          <p:nvPicPr>
            <p:cNvPr id="2681" name="Shape 26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4637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Shape 26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60502" y="4945987"/>
              <a:ext cx="535306" cy="535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3" name="Shape 2683"/>
            <p:cNvSpPr/>
            <p:nvPr/>
          </p:nvSpPr>
          <p:spPr>
            <a:xfrm>
              <a:off x="2477710" y="4882200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Shape 2684"/>
            <p:cNvSpPr txBox="1"/>
            <p:nvPr/>
          </p:nvSpPr>
          <p:spPr>
            <a:xfrm>
              <a:off x="2445705" y="4882198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1296673" y="4889021"/>
              <a:ext cx="215446" cy="215443"/>
            </a:xfrm>
            <a:prstGeom prst="ellipse">
              <a:avLst/>
            </a:prstGeom>
            <a:solidFill>
              <a:srgbClr val="171616"/>
            </a:solidFill>
            <a:ln cap="flat" cmpd="sng" w="12700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Shape 2686"/>
            <p:cNvSpPr txBox="1"/>
            <p:nvPr/>
          </p:nvSpPr>
          <p:spPr>
            <a:xfrm>
              <a:off x="1257046" y="4889021"/>
              <a:ext cx="308097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60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0/5</a:t>
              </a:r>
            </a:p>
          </p:txBody>
        </p:sp>
        <p:pic>
          <p:nvPicPr>
            <p:cNvPr id="2687" name="Shape 268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4637" y="4938571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Shape 26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67250" y="4930607"/>
              <a:ext cx="558160" cy="5581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89" name="Shape 2689"/>
            <p:cNvCxnSpPr>
              <a:stCxn id="2680" idx="2"/>
              <a:endCxn id="2687" idx="0"/>
            </p:cNvCxnSpPr>
            <p:nvPr/>
          </p:nvCxnSpPr>
          <p:spPr>
            <a:xfrm flipH="1">
              <a:off x="1233700" y="4741372"/>
              <a:ext cx="596100" cy="197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90" name="Shape 2690"/>
            <p:cNvCxnSpPr>
              <a:stCxn id="2680" idx="2"/>
              <a:endCxn id="2688" idx="0"/>
            </p:cNvCxnSpPr>
            <p:nvPr/>
          </p:nvCxnSpPr>
          <p:spPr>
            <a:xfrm>
              <a:off x="1829800" y="4741372"/>
              <a:ext cx="616500" cy="1893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691" name="Shape 26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2707" y="691016"/>
              <a:ext cx="3144033" cy="288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2" name="Shape 2692"/>
            <p:cNvSpPr/>
            <p:nvPr/>
          </p:nvSpPr>
          <p:spPr>
            <a:xfrm>
              <a:off x="334357" y="686139"/>
              <a:ext cx="30172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</a:t>
              </a:r>
            </a:p>
          </p:txBody>
        </p:sp>
      </p:grpSp>
      <p:sp>
        <p:nvSpPr>
          <p:cNvPr id="2693" name="Shape 2693"/>
          <p:cNvSpPr/>
          <p:nvPr/>
        </p:nvSpPr>
        <p:spPr>
          <a:xfrm>
            <a:off x="4100573" y="668502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조건 상태에 따른 화면 이동 처리</a:t>
            </a:r>
          </a:p>
        </p:txBody>
      </p:sp>
      <p:pic>
        <p:nvPicPr>
          <p:cNvPr id="2694" name="Shape 26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900000">
            <a:off x="1815184" y="2930078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Shape 2695"/>
          <p:cNvSpPr/>
          <p:nvPr/>
        </p:nvSpPr>
        <p:spPr>
          <a:xfrm>
            <a:off x="4100571" y="2416667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진행하고 싶은 과학기술을 터치합니다.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7" name="Shape 117"/>
          <p:cNvSpPr txBox="1"/>
          <p:nvPr/>
        </p:nvSpPr>
        <p:spPr>
          <a:xfrm>
            <a:off x="272706" y="594797"/>
            <a:ext cx="11919294" cy="5823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기술은 아카데미에서 연구를 통해 획득할 수 있는 지속효과입니다.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기술은 카테고리, </a:t>
            </a: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시대별로 분류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되어 있으며, 연구 가능 상태와 잠금 상태가 존재합니다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탭 버튼을 통해 카테고리 화면으로 진입할 수 있으며, 카테고리 화면에서 탭 버튼을 통해 시대별로 과학기술을 표시할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카테고리는 현재 3개가 존재하며, 추가될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시대는 현재 3개가 존재하며, 추가될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가능 상태는 과학 기술이 가진 조건을 모두 만족한 상태입니다.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기술이 가진 조건 항목은 아래와 같습니다.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타운 레벨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아카데미 건물 레벨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같은 카테고리에 분류된 특정 과학기술의 레벨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연구에 필요한 자원 ( 식량, 목재, 석재, 철광석이 존재하며 추후에 특정 아이템이 추가될 수 있습니다. )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상태는 과학 기술이 가진 조건을 모두 만족하지 못한 상태입니다.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기술은 각각 레벨을 가지고 있으며 연구를 통해 레벨을 상승시킬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가능 상태의 과학 기술을 최초로 연구하여 레벨을 상승시키는 것을 “획득했다.”라고 합니다.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기술은 연구가 끝나면 유저 액션 없이 효과가 적용됩니다.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기술의 레벨에 비례하여 효과가 상승합니다.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레벨에 도달한 과학 기술은 연구할 수 없습니다.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카테고리별로 과학기술 최대 개수와 현재 유저가 연구 완료한 카테고리별 과학기술 개수를 표시해야 합니다.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Shape 2700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2701" name="Shape 2701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02" name="Shape 2702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2703" name="Shape 2703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704" name="Shape 270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5" name="Shape 2705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06" name="Shape 2706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707" name="Shape 2707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8" name="Shape 2708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Shape 2709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710" name="Shape 2710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Shape 2711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712" name="Shape 2712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2713" name="Shape 2713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4" name="Shape 2714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715" name="Shape 27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6" name="Shape 27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17" name="Shape 2717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718" name="Shape 2718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9" name="Shape 2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Shape 2720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721" name="Shape 2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Shape 2722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3" name="Shape 2723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4" name="Shape 2724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5" name="Shape 2725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6" name="Shape 2726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727" name="Shape 2727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728" name="Shape 2728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729" name="Shape 2729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730" name="Shape 2730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731" name="Shape 2731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Shape 2732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3" name="Shape 2733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Shape 2734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5" name="Shape 27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Shape 2736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737" name="Shape 27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Shape 27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Shape 27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Shape 2740"/>
          <p:cNvSpPr/>
          <p:nvPr/>
        </p:nvSpPr>
        <p:spPr>
          <a:xfrm>
            <a:off x="819716" y="3617437"/>
            <a:ext cx="176058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2741" name="Shape 2741"/>
          <p:cNvSpPr/>
          <p:nvPr/>
        </p:nvSpPr>
        <p:spPr>
          <a:xfrm>
            <a:off x="820851" y="3892407"/>
            <a:ext cx="1435008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2742" name="Shape 2742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2743" name="Shape 27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Shape 27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Shape 27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Shape 2746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747" name="Shape 2747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748" name="Shape 27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Shape 2749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2750" name="Shape 2750"/>
          <p:cNvGrpSpPr/>
          <p:nvPr/>
        </p:nvGrpSpPr>
        <p:grpSpPr>
          <a:xfrm>
            <a:off x="2788310" y="3957975"/>
            <a:ext cx="423467" cy="195081"/>
            <a:chOff x="5019871" y="3197525"/>
            <a:chExt cx="1050598" cy="483984"/>
          </a:xfrm>
        </p:grpSpPr>
        <p:pic>
          <p:nvPicPr>
            <p:cNvPr id="2751" name="Shape 27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2" name="Shape 27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3" name="Shape 2753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2754" name="Shape 27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5" name="Shape 275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6" name="Shape 2756"/>
          <p:cNvSpPr/>
          <p:nvPr/>
        </p:nvSpPr>
        <p:spPr>
          <a:xfrm>
            <a:off x="4100573" y="668502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 조건 상태에 따른 화면 이동 처리</a:t>
            </a:r>
          </a:p>
        </p:txBody>
      </p:sp>
      <p:sp>
        <p:nvSpPr>
          <p:cNvPr id="2757" name="Shape 2757"/>
          <p:cNvSpPr/>
          <p:nvPr/>
        </p:nvSpPr>
        <p:spPr>
          <a:xfrm>
            <a:off x="4100571" y="1309387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터치한 과학기술의 연구 팝업이 호출됩니다.</a:t>
            </a:r>
          </a:p>
        </p:txBody>
      </p:sp>
      <p:sp>
        <p:nvSpPr>
          <p:cNvPr id="2758" name="Shape 2758"/>
          <p:cNvSpPr/>
          <p:nvPr/>
        </p:nvSpPr>
        <p:spPr>
          <a:xfrm>
            <a:off x="4100571" y="1739576"/>
            <a:ext cx="6349667" cy="4247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조건은 아래와 같은 항목이 표시될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레벨이 부족한 건물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업그레이드가 진행 중인 조건 건물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레벨이 부족한 과학기술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연구 진행 중인 과학기술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수치만큼 보유하고 있지 않은 자원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수치만큼 보유하고 있지 않은 아이템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아이템의 경우, 라이브 업데이트 중 추가될 예정입니다.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만족 상태에 따른 UI 표시는 아래와 같습니다.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조건이 충분하지 않은 경우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조건이 충분한 경우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조건 항목인지에 따라, 진행 플로우가 다릅니다</a:t>
            </a:r>
          </a:p>
        </p:txBody>
      </p:sp>
      <p:grpSp>
        <p:nvGrpSpPr>
          <p:cNvPr id="2759" name="Shape 2759"/>
          <p:cNvGrpSpPr/>
          <p:nvPr/>
        </p:nvGrpSpPr>
        <p:grpSpPr>
          <a:xfrm>
            <a:off x="2799764" y="3665925"/>
            <a:ext cx="423467" cy="195081"/>
            <a:chOff x="5019871" y="3197525"/>
            <a:chExt cx="1050598" cy="483984"/>
          </a:xfrm>
        </p:grpSpPr>
        <p:pic>
          <p:nvPicPr>
            <p:cNvPr id="2760" name="Shape 276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Shape 276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2" name="Shape 2762"/>
          <p:cNvSpPr/>
          <p:nvPr/>
        </p:nvSpPr>
        <p:spPr>
          <a:xfrm>
            <a:off x="4822678" y="457126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3" name="Shape 27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6464" y="4571267"/>
            <a:ext cx="371848" cy="265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Shape 2764"/>
          <p:cNvSpPr/>
          <p:nvPr/>
        </p:nvSpPr>
        <p:spPr>
          <a:xfrm>
            <a:off x="5224212" y="4552785"/>
            <a:ext cx="176058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grpSp>
        <p:nvGrpSpPr>
          <p:cNvPr id="2765" name="Shape 2765"/>
          <p:cNvGrpSpPr/>
          <p:nvPr/>
        </p:nvGrpSpPr>
        <p:grpSpPr>
          <a:xfrm>
            <a:off x="7204261" y="4601273"/>
            <a:ext cx="423467" cy="195081"/>
            <a:chOff x="5019871" y="3197525"/>
            <a:chExt cx="1050598" cy="483984"/>
          </a:xfrm>
        </p:grpSpPr>
        <p:pic>
          <p:nvPicPr>
            <p:cNvPr id="2766" name="Shape 27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7" name="Shape 276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8" name="Shape 2768"/>
          <p:cNvSpPr/>
          <p:nvPr/>
        </p:nvSpPr>
        <p:spPr>
          <a:xfrm>
            <a:off x="4822678" y="5381103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9" name="Shape 27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6464" y="5381103"/>
            <a:ext cx="371848" cy="265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Shape 2770"/>
          <p:cNvSpPr/>
          <p:nvPr/>
        </p:nvSpPr>
        <p:spPr>
          <a:xfrm>
            <a:off x="5224212" y="5362621"/>
            <a:ext cx="176058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pic>
        <p:nvPicPr>
          <p:cNvPr id="2771" name="Shape 27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91279" y="5364271"/>
            <a:ext cx="243078" cy="24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Shape 2772"/>
          <p:cNvSpPr/>
          <p:nvPr/>
        </p:nvSpPr>
        <p:spPr>
          <a:xfrm>
            <a:off x="8186832" y="4506617"/>
            <a:ext cx="1575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</a:t>
            </a:r>
          </a:p>
        </p:txBody>
      </p:sp>
      <p:cxnSp>
        <p:nvCxnSpPr>
          <p:cNvPr id="2773" name="Shape 2773"/>
          <p:cNvCxnSpPr>
            <a:stCxn id="2772" idx="1"/>
            <a:endCxn id="2766" idx="3"/>
          </p:cNvCxnSpPr>
          <p:nvPr/>
        </p:nvCxnSpPr>
        <p:spPr>
          <a:xfrm flipH="1">
            <a:off x="7627632" y="4691283"/>
            <a:ext cx="559200" cy="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Shape 2778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2779" name="Shape 2779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80" name="Shape 2780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2781" name="Shape 2781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782" name="Shape 278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3" name="Shape 2783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84" name="Shape 2784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6" name="Shape 2786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Shape 2787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788" name="Shape 2788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Shape 2789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790" name="Shape 2790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2791" name="Shape 2791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2" name="Shape 2792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793" name="Shape 279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4" name="Shape 27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95" name="Shape 2795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796" name="Shape 2796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7" name="Shape 2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Shape 2798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799" name="Shape 27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Shape 2800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Shape 2801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2" name="Shape 2802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3" name="Shape 2803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4" name="Shape 2804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805" name="Shape 2805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806" name="Shape 2806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807" name="Shape 2807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808" name="Shape 2808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809" name="Shape 2809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Shape 2810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Shape 2811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Shape 2812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3" name="Shape 28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Shape 2814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815" name="Shape 28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Shape 28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Shape 28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Shape 2818"/>
          <p:cNvSpPr/>
          <p:nvPr/>
        </p:nvSpPr>
        <p:spPr>
          <a:xfrm>
            <a:off x="819716" y="3617437"/>
            <a:ext cx="176058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2819" name="Shape 2819"/>
          <p:cNvSpPr/>
          <p:nvPr/>
        </p:nvSpPr>
        <p:spPr>
          <a:xfrm>
            <a:off x="820851" y="3892407"/>
            <a:ext cx="1435008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2820" name="Shape 2820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2821" name="Shape 28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Shape 28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Shape 28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Shape 2824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825" name="Shape 2825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826" name="Shape 28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Shape 2827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2828" name="Shape 2828"/>
          <p:cNvGrpSpPr/>
          <p:nvPr/>
        </p:nvGrpSpPr>
        <p:grpSpPr>
          <a:xfrm>
            <a:off x="2788310" y="3957975"/>
            <a:ext cx="423467" cy="195081"/>
            <a:chOff x="5019871" y="3197525"/>
            <a:chExt cx="1050598" cy="483984"/>
          </a:xfrm>
        </p:grpSpPr>
        <p:pic>
          <p:nvPicPr>
            <p:cNvPr id="2829" name="Shape 28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0" name="Shape 28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1" name="Shape 2831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2832" name="Shape 28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3" name="Shape 283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4" name="Shape 2834"/>
          <p:cNvGrpSpPr/>
          <p:nvPr/>
        </p:nvGrpSpPr>
        <p:grpSpPr>
          <a:xfrm>
            <a:off x="2799764" y="3665925"/>
            <a:ext cx="423467" cy="195081"/>
            <a:chOff x="5019871" y="3197525"/>
            <a:chExt cx="1050598" cy="483984"/>
          </a:xfrm>
        </p:grpSpPr>
        <p:pic>
          <p:nvPicPr>
            <p:cNvPr id="2835" name="Shape 28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6" name="Shape 28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7" name="Shape 28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900000">
            <a:off x="2986488" y="3849935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Shape 2838"/>
          <p:cNvSpPr/>
          <p:nvPr/>
        </p:nvSpPr>
        <p:spPr>
          <a:xfrm>
            <a:off x="4100571" y="688670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조건 건물의 레벨이 부족한 경우,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눌렀을 때.</a:t>
            </a:r>
          </a:p>
        </p:txBody>
      </p:sp>
      <p:sp>
        <p:nvSpPr>
          <p:cNvPr id="2839" name="Shape 2839"/>
          <p:cNvSpPr/>
          <p:nvPr/>
        </p:nvSpPr>
        <p:spPr>
          <a:xfrm>
            <a:off x="4100571" y="3201259"/>
            <a:ext cx="634966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누른 경우, 해당 조건 건물의 업그레이드 화면으로 이동합니다.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Shape 284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2845" name="Shape 2845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46" name="Shape 2846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2847" name="Shape 2847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848" name="Shape 284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9" name="Shape 2849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50" name="Shape 2850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2" name="Shape 2852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Shape 2853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854" name="Shape 2854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Shape 2855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856" name="Shape 2856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2857" name="Shape 2857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58" name="Shape 285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859" name="Shape 28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0" name="Shape 28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61" name="Shape 2861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862" name="Shape 2862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3" name="Shape 28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Shape 2864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865" name="Shape 28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866" name="Shape 2866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7" name="Shape 2867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68" name="Shape 2868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9" name="Shape 2869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70" name="Shape 2870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871" name="Shape 2871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872" name="Shape 2872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873" name="Shape 2873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874" name="Shape 2874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875" name="Shape 2875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9" name="Shape 28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Shape 2880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881" name="Shape 28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Shape 28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Shape 28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Shape 2884"/>
          <p:cNvSpPr/>
          <p:nvPr/>
        </p:nvSpPr>
        <p:spPr>
          <a:xfrm>
            <a:off x="819715" y="3617437"/>
            <a:ext cx="19900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  00 : 00 : 00</a:t>
            </a:r>
          </a:p>
        </p:txBody>
      </p:sp>
      <p:sp>
        <p:nvSpPr>
          <p:cNvPr id="2885" name="Shape 2885"/>
          <p:cNvSpPr/>
          <p:nvPr/>
        </p:nvSpPr>
        <p:spPr>
          <a:xfrm>
            <a:off x="820851" y="3892407"/>
            <a:ext cx="1435008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2886" name="Shape 2886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2887" name="Shape 28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Shape 28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Shape 28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Shape 2890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891" name="Shape 2891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892" name="Shape 28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893" name="Shape 2893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2894" name="Shape 2894"/>
          <p:cNvGrpSpPr/>
          <p:nvPr/>
        </p:nvGrpSpPr>
        <p:grpSpPr>
          <a:xfrm>
            <a:off x="2788310" y="3957975"/>
            <a:ext cx="423467" cy="195081"/>
            <a:chOff x="5019871" y="3197525"/>
            <a:chExt cx="1050598" cy="483984"/>
          </a:xfrm>
        </p:grpSpPr>
        <p:pic>
          <p:nvPicPr>
            <p:cNvPr id="2895" name="Shape 289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6" name="Shape 289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7" name="Shape 2897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2898" name="Shape 28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9" name="Shape 289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0" name="Shape 2900"/>
          <p:cNvGrpSpPr/>
          <p:nvPr/>
        </p:nvGrpSpPr>
        <p:grpSpPr>
          <a:xfrm>
            <a:off x="2799764" y="3665925"/>
            <a:ext cx="423467" cy="195081"/>
            <a:chOff x="5019871" y="3197525"/>
            <a:chExt cx="1050598" cy="483984"/>
          </a:xfrm>
        </p:grpSpPr>
        <p:pic>
          <p:nvPicPr>
            <p:cNvPr id="2901" name="Shape 290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2" name="Shape 290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3" name="Shape 29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900000">
            <a:off x="3023273" y="3780921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904" name="Shape 2904"/>
          <p:cNvSpPr/>
          <p:nvPr/>
        </p:nvSpPr>
        <p:spPr>
          <a:xfrm>
            <a:off x="4100571" y="688670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조건 건물이 현재 업그레이드가 진행 중인 경우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눌렀을 때</a:t>
            </a:r>
          </a:p>
        </p:txBody>
      </p:sp>
      <p:sp>
        <p:nvSpPr>
          <p:cNvPr id="2905" name="Shape 2905"/>
          <p:cNvSpPr/>
          <p:nvPr/>
        </p:nvSpPr>
        <p:spPr>
          <a:xfrm>
            <a:off x="4100571" y="1737031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누른 경우, 해당 건물의 현재 진행 중인 업그레이드에 대한 크라운 가속 팝업을 호출합니다.</a:t>
            </a:r>
          </a:p>
        </p:txBody>
      </p:sp>
      <p:sp>
        <p:nvSpPr>
          <p:cNvPr id="2906" name="Shape 2906"/>
          <p:cNvSpPr/>
          <p:nvPr/>
        </p:nvSpPr>
        <p:spPr>
          <a:xfrm>
            <a:off x="4367333" y="2784480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2907" name="Shape 2907"/>
          <p:cNvSpPr/>
          <p:nvPr/>
        </p:nvSpPr>
        <p:spPr>
          <a:xfrm>
            <a:off x="4292451" y="2401368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Shape 2908"/>
          <p:cNvSpPr/>
          <p:nvPr/>
        </p:nvSpPr>
        <p:spPr>
          <a:xfrm>
            <a:off x="4294528" y="2400793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건설을 즉시 완료하실 수 있습니다!</a:t>
            </a:r>
          </a:p>
        </p:txBody>
      </p:sp>
      <p:sp>
        <p:nvSpPr>
          <p:cNvPr id="2909" name="Shape 2909"/>
          <p:cNvSpPr/>
          <p:nvPr/>
        </p:nvSpPr>
        <p:spPr>
          <a:xfrm>
            <a:off x="5254994" y="3087361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Shape 2910"/>
          <p:cNvSpPr/>
          <p:nvPr/>
        </p:nvSpPr>
        <p:spPr>
          <a:xfrm>
            <a:off x="5322521" y="3044358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2911" name="Shape 29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93694" y="3258193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Shape 2912"/>
          <p:cNvSpPr/>
          <p:nvPr/>
        </p:nvSpPr>
        <p:spPr>
          <a:xfrm>
            <a:off x="5583510" y="3208883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2913" name="Shape 2913"/>
          <p:cNvSpPr/>
          <p:nvPr/>
        </p:nvSpPr>
        <p:spPr>
          <a:xfrm>
            <a:off x="4959471" y="2872484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Shape 2918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2919" name="Shape 2919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920" name="Shape 2920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2921" name="Shape 2921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922" name="Shape 29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3" name="Shape 2923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4" name="Shape 2924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6" name="Shape 2926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Shape 2927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928" name="Shape 2928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Shape 2929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930" name="Shape 2930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2931" name="Shape 2931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2" name="Shape 2932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933" name="Shape 29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4" name="Shape 29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35" name="Shape 2935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2936" name="Shape 2936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7" name="Shape 29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Shape 2938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2939" name="Shape 29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Shape 2940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1" name="Shape 2941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42" name="Shape 2942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3" name="Shape 2943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44" name="Shape 2944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2945" name="Shape 2945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2946" name="Shape 2946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2947" name="Shape 2947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2948" name="Shape 2948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2949" name="Shape 2949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Shape 2950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Shape 2951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Shape 2952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3" name="Shape 29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Shape 2954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2955" name="Shape 29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Shape 29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Shape 2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Shape 2958"/>
          <p:cNvSpPr/>
          <p:nvPr/>
        </p:nvSpPr>
        <p:spPr>
          <a:xfrm>
            <a:off x="819715" y="3617437"/>
            <a:ext cx="19900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2959" name="Shape 2959"/>
          <p:cNvSpPr/>
          <p:nvPr/>
        </p:nvSpPr>
        <p:spPr>
          <a:xfrm>
            <a:off x="820851" y="3892407"/>
            <a:ext cx="1435008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</a:t>
            </a:r>
          </a:p>
        </p:txBody>
      </p:sp>
      <p:sp>
        <p:nvSpPr>
          <p:cNvPr id="2960" name="Shape 2960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2961" name="Shape 29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Shape 29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Shape 29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Shape 2964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2965" name="Shape 2965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2966" name="Shape 29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Shape 2967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2968" name="Shape 2968"/>
          <p:cNvGrpSpPr/>
          <p:nvPr/>
        </p:nvGrpSpPr>
        <p:grpSpPr>
          <a:xfrm>
            <a:off x="2788310" y="3957975"/>
            <a:ext cx="423467" cy="195081"/>
            <a:chOff x="5019871" y="3197525"/>
            <a:chExt cx="1050598" cy="483984"/>
          </a:xfrm>
        </p:grpSpPr>
        <p:pic>
          <p:nvPicPr>
            <p:cNvPr id="2969" name="Shape 296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0" name="Shape 297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1" name="Shape 2971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2972" name="Shape 297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3" name="Shape 297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4" name="Shape 29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900000">
            <a:off x="2961906" y="4115758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975" name="Shape 2975"/>
          <p:cNvSpPr/>
          <p:nvPr/>
        </p:nvSpPr>
        <p:spPr>
          <a:xfrm>
            <a:off x="4100571" y="688670"/>
            <a:ext cx="6349667" cy="61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조건 과학기술의 레벨이 부족한 경우,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눌렀을 때.</a:t>
            </a:r>
          </a:p>
        </p:txBody>
      </p:sp>
      <p:pic>
        <p:nvPicPr>
          <p:cNvPr id="2976" name="Shape 297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91830" y="3627089"/>
            <a:ext cx="243078" cy="24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977" name="Shape 2977"/>
          <p:cNvSpPr/>
          <p:nvPr/>
        </p:nvSpPr>
        <p:spPr>
          <a:xfrm>
            <a:off x="4100571" y="3617437"/>
            <a:ext cx="63496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누른 경우, 해당 조건 과학기술의 정보 팝업을 호출합니다.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Shape 2982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2983" name="Shape 2983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984" name="Shape 2984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2985" name="Shape 2985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2986" name="Shape 298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87" name="Shape 2987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8" name="Shape 2988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2989" name="Shape 2989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0" name="Shape 2990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Shape 2991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2992" name="Shape 2992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Shape 2993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2994" name="Shape 2994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2995" name="Shape 2995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6" name="Shape 2996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2997" name="Shape 299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8" name="Shape 29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99" name="Shape 2999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3000" name="Shape 3000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1" name="Shape 30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3002" name="Shape 3002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3003" name="Shape 30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Shape 3004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5" name="Shape 3005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06" name="Shape 3006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Shape 3007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08" name="Shape 3008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3009" name="Shape 3009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3010" name="Shape 3010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3011" name="Shape 3011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3012" name="Shape 3012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3013" name="Shape 3013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7" name="Shape 30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Shape 3018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3019" name="Shape 30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Shape 30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Shape 30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Shape 3022"/>
          <p:cNvSpPr/>
          <p:nvPr/>
        </p:nvSpPr>
        <p:spPr>
          <a:xfrm>
            <a:off x="819715" y="3617437"/>
            <a:ext cx="19900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3023" name="Shape 3023"/>
          <p:cNvSpPr/>
          <p:nvPr/>
        </p:nvSpPr>
        <p:spPr>
          <a:xfrm>
            <a:off x="820851" y="3892407"/>
            <a:ext cx="18822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 00:00:00</a:t>
            </a:r>
          </a:p>
        </p:txBody>
      </p:sp>
      <p:sp>
        <p:nvSpPr>
          <p:cNvPr id="3024" name="Shape 3024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3025" name="Shape 30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Shape 30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Shape 30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3028" name="Shape 3028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3029" name="Shape 3029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3030" name="Shape 30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Shape 3031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3032" name="Shape 3032"/>
          <p:cNvGrpSpPr/>
          <p:nvPr/>
        </p:nvGrpSpPr>
        <p:grpSpPr>
          <a:xfrm>
            <a:off x="2788310" y="3957975"/>
            <a:ext cx="423467" cy="195081"/>
            <a:chOff x="5019871" y="3197525"/>
            <a:chExt cx="1050598" cy="483984"/>
          </a:xfrm>
        </p:grpSpPr>
        <p:pic>
          <p:nvPicPr>
            <p:cNvPr id="3033" name="Shape 303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4" name="Shape 303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5" name="Shape 3035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3036" name="Shape 30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7" name="Shape 30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8" name="Shape 30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900000">
            <a:off x="2963133" y="4079644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Shape 3039"/>
          <p:cNvSpPr/>
          <p:nvPr/>
        </p:nvSpPr>
        <p:spPr>
          <a:xfrm>
            <a:off x="4100571" y="688670"/>
            <a:ext cx="6349667" cy="61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조건 과학기술이 현재 연구가 진행 중인 경우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눌렀을 때</a:t>
            </a:r>
          </a:p>
        </p:txBody>
      </p:sp>
      <p:pic>
        <p:nvPicPr>
          <p:cNvPr id="3040" name="Shape 30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91830" y="3627089"/>
            <a:ext cx="243078" cy="24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1" name="Shape 3041"/>
          <p:cNvSpPr/>
          <p:nvPr/>
        </p:nvSpPr>
        <p:spPr>
          <a:xfrm>
            <a:off x="4100571" y="2096060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누른 경우, 해당  현재 진행 중인 과학기술 연구에 대한 크라운 가속 팝업을 호출합니다.</a:t>
            </a:r>
          </a:p>
        </p:txBody>
      </p:sp>
      <p:sp>
        <p:nvSpPr>
          <p:cNvPr id="3042" name="Shape 3042"/>
          <p:cNvSpPr/>
          <p:nvPr/>
        </p:nvSpPr>
        <p:spPr>
          <a:xfrm>
            <a:off x="4367333" y="3221314"/>
            <a:ext cx="2796419" cy="266560"/>
          </a:xfrm>
          <a:prstGeom prst="rect">
            <a:avLst/>
          </a:prstGeom>
          <a:solidFill>
            <a:srgbClr val="1E4E79"/>
          </a:solidFill>
          <a:ln cap="flat" cmpd="sng" w="9525">
            <a:solidFill>
              <a:srgbClr val="5096D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</p:txBody>
      </p:sp>
      <p:sp>
        <p:nvSpPr>
          <p:cNvPr id="3043" name="Shape 3043"/>
          <p:cNvSpPr/>
          <p:nvPr/>
        </p:nvSpPr>
        <p:spPr>
          <a:xfrm>
            <a:off x="4292451" y="2838202"/>
            <a:ext cx="2917802" cy="108970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Shape 3044"/>
          <p:cNvSpPr/>
          <p:nvPr/>
        </p:nvSpPr>
        <p:spPr>
          <a:xfrm>
            <a:off x="4294528" y="2837627"/>
            <a:ext cx="291780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</a:t>
            </a:r>
            <a:b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즉시 완료하실 수 있습니다!</a:t>
            </a:r>
          </a:p>
        </p:txBody>
      </p:sp>
      <p:sp>
        <p:nvSpPr>
          <p:cNvPr id="3045" name="Shape 3045"/>
          <p:cNvSpPr/>
          <p:nvPr/>
        </p:nvSpPr>
        <p:spPr>
          <a:xfrm>
            <a:off x="5254994" y="3524196"/>
            <a:ext cx="984051" cy="317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Shape 3046"/>
          <p:cNvSpPr/>
          <p:nvPr/>
        </p:nvSpPr>
        <p:spPr>
          <a:xfrm>
            <a:off x="5322521" y="3481192"/>
            <a:ext cx="84293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pic>
        <p:nvPicPr>
          <p:cNvPr id="3047" name="Shape 30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93694" y="3695028"/>
            <a:ext cx="142832" cy="1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Shape 3048"/>
          <p:cNvSpPr/>
          <p:nvPr/>
        </p:nvSpPr>
        <p:spPr>
          <a:xfrm>
            <a:off x="5583510" y="3645717"/>
            <a:ext cx="4604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</a:p>
        </p:txBody>
      </p:sp>
      <p:sp>
        <p:nvSpPr>
          <p:cNvPr id="3049" name="Shape 3049"/>
          <p:cNvSpPr/>
          <p:nvPr/>
        </p:nvSpPr>
        <p:spPr>
          <a:xfrm>
            <a:off x="4959471" y="3309319"/>
            <a:ext cx="15395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남은시간 : 06:53:06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Shape 305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3055" name="Shape 3055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056" name="Shape 3056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3057" name="Shape 3057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3058" name="Shape 30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9" name="Shape 3059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60" name="Shape 3060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3061" name="Shape 3061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2" name="Shape 3062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Shape 3063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3064" name="Shape 3064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Shape 3065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3066" name="Shape 3066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3067" name="Shape 3067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8" name="Shape 3068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3069" name="Shape 30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0" name="Shape 30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71" name="Shape 3071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3072" name="Shape 3072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3" name="Shape 30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Shape 3074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3075" name="Shape 30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Shape 3076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7" name="Shape 3077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78" name="Shape 3078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9" name="Shape 3079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80" name="Shape 3080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3081" name="Shape 3081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3082" name="Shape 3082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3083" name="Shape 3083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3084" name="Shape 3084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3085" name="Shape 3085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Shape 3086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Shape 3087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Shape 3088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9" name="Shape 3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Shape 3090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3091" name="Shape 30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Shape 30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Shape 30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94" name="Shape 3094"/>
          <p:cNvSpPr/>
          <p:nvPr/>
        </p:nvSpPr>
        <p:spPr>
          <a:xfrm>
            <a:off x="819715" y="3617437"/>
            <a:ext cx="19900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3095" name="Shape 3095"/>
          <p:cNvSpPr/>
          <p:nvPr/>
        </p:nvSpPr>
        <p:spPr>
          <a:xfrm>
            <a:off x="820851" y="3892407"/>
            <a:ext cx="18822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 00:00:00</a:t>
            </a:r>
          </a:p>
        </p:txBody>
      </p:sp>
      <p:sp>
        <p:nvSpPr>
          <p:cNvPr id="3096" name="Shape 3096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3097" name="Shape 30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Shape 30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Shape 30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3100" name="Shape 3100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3101" name="Shape 3101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3102" name="Shape 3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3103" name="Shape 3103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3104" name="Shape 3104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3105" name="Shape 310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6" name="Shape 310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7" name="Shape 310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900000">
            <a:off x="3013064" y="4401587"/>
            <a:ext cx="850251" cy="504834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Shape 3108"/>
          <p:cNvSpPr/>
          <p:nvPr/>
        </p:nvSpPr>
        <p:spPr>
          <a:xfrm>
            <a:off x="4100571" y="688670"/>
            <a:ext cx="6349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자원이 부족한 경우,</a:t>
            </a:r>
            <a:b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눌렀을 때</a:t>
            </a:r>
          </a:p>
        </p:txBody>
      </p:sp>
      <p:pic>
        <p:nvPicPr>
          <p:cNvPr id="3109" name="Shape 310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91830" y="3627089"/>
            <a:ext cx="243078" cy="24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Shape 3110"/>
          <p:cNvSpPr/>
          <p:nvPr/>
        </p:nvSpPr>
        <p:spPr>
          <a:xfrm>
            <a:off x="4100571" y="2096060"/>
            <a:ext cx="63496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진행 버튼을 누른 경우, 해당 자원의 구매 화면으로 이동합니다. </a:t>
            </a:r>
          </a:p>
        </p:txBody>
      </p:sp>
      <p:pic>
        <p:nvPicPr>
          <p:cNvPr id="3111" name="Shape 31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83065" y="3916141"/>
            <a:ext cx="243078" cy="24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Shape 3116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SzPct val="25000"/>
              <a:buNone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수정사항</a:t>
            </a:r>
          </a:p>
        </p:txBody>
      </p:sp>
      <p:cxnSp>
        <p:nvCxnSpPr>
          <p:cNvPr id="3117" name="Shape 3117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118" name="Shape 3118"/>
          <p:cNvGrpSpPr/>
          <p:nvPr/>
        </p:nvGrpSpPr>
        <p:grpSpPr>
          <a:xfrm>
            <a:off x="265968" y="688670"/>
            <a:ext cx="3150770" cy="5588085"/>
            <a:chOff x="265968" y="688670"/>
            <a:chExt cx="3150770" cy="5588085"/>
          </a:xfrm>
        </p:grpSpPr>
        <p:grpSp>
          <p:nvGrpSpPr>
            <p:cNvPr id="3119" name="Shape 3119"/>
            <p:cNvGrpSpPr/>
            <p:nvPr/>
          </p:nvGrpSpPr>
          <p:grpSpPr>
            <a:xfrm>
              <a:off x="265968" y="691297"/>
              <a:ext cx="3150770" cy="5585458"/>
              <a:chOff x="265968" y="691297"/>
              <a:chExt cx="3150770" cy="5585458"/>
            </a:xfrm>
          </p:grpSpPr>
          <p:pic>
            <p:nvPicPr>
              <p:cNvPr id="3120" name="Shape 3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5968" y="691297"/>
                <a:ext cx="3150770" cy="5585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1" name="Shape 3121"/>
              <p:cNvSpPr/>
              <p:nvPr/>
            </p:nvSpPr>
            <p:spPr>
              <a:xfrm>
                <a:off x="457200" y="1476375"/>
                <a:ext cx="2771774" cy="4048125"/>
              </a:xfrm>
              <a:prstGeom prst="rect">
                <a:avLst/>
              </a:prstGeom>
              <a:solidFill>
                <a:srgbClr val="C39F72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2" name="Shape 3122"/>
            <p:cNvSpPr/>
            <p:nvPr/>
          </p:nvSpPr>
          <p:spPr>
            <a:xfrm>
              <a:off x="920433" y="5762069"/>
              <a:ext cx="2076767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과학기술 습득율 ( 38 / 88 )</a:t>
              </a:r>
            </a:p>
          </p:txBody>
        </p:sp>
        <p:sp>
          <p:nvSpPr>
            <p:cNvPr id="3123" name="Shape 3123"/>
            <p:cNvSpPr/>
            <p:nvPr/>
          </p:nvSpPr>
          <p:spPr>
            <a:xfrm>
              <a:off x="272706" y="688670"/>
              <a:ext cx="3144033" cy="5588084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4" name="Shape 3124"/>
          <p:cNvSpPr/>
          <p:nvPr/>
        </p:nvSpPr>
        <p:spPr>
          <a:xfrm>
            <a:off x="1245320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Shape 3125"/>
          <p:cNvSpPr txBox="1"/>
          <p:nvPr/>
        </p:nvSpPr>
        <p:spPr>
          <a:xfrm>
            <a:off x="1205695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sp>
        <p:nvSpPr>
          <p:cNvPr id="3126" name="Shape 3126"/>
          <p:cNvSpPr/>
          <p:nvPr/>
        </p:nvSpPr>
        <p:spPr>
          <a:xfrm>
            <a:off x="2481734" y="1536782"/>
            <a:ext cx="215446" cy="215443"/>
          </a:xfrm>
          <a:prstGeom prst="ellipse">
            <a:avLst/>
          </a:prstGeom>
          <a:solidFill>
            <a:srgbClr val="171616"/>
          </a:solidFill>
          <a:ln cap="flat" cmpd="sng" w="12700">
            <a:solidFill>
              <a:srgbClr val="FFD9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Shape 3127"/>
          <p:cNvSpPr txBox="1"/>
          <p:nvPr/>
        </p:nvSpPr>
        <p:spPr>
          <a:xfrm>
            <a:off x="2442108" y="1536780"/>
            <a:ext cx="30809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6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</a:p>
        </p:txBody>
      </p:sp>
      <p:grpSp>
        <p:nvGrpSpPr>
          <p:cNvPr id="3128" name="Shape 3128"/>
          <p:cNvGrpSpPr/>
          <p:nvPr/>
        </p:nvGrpSpPr>
        <p:grpSpPr>
          <a:xfrm>
            <a:off x="354774" y="1208338"/>
            <a:ext cx="2990610" cy="4151816"/>
            <a:chOff x="346228" y="1101807"/>
            <a:chExt cx="2990610" cy="4151816"/>
          </a:xfrm>
        </p:grpSpPr>
        <p:sp>
          <p:nvSpPr>
            <p:cNvPr id="3129" name="Shape 3129"/>
            <p:cNvSpPr/>
            <p:nvPr/>
          </p:nvSpPr>
          <p:spPr>
            <a:xfrm>
              <a:off x="346228" y="1456411"/>
              <a:ext cx="2990609" cy="379721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0" name="Shape 3130"/>
            <p:cNvGrpSpPr/>
            <p:nvPr/>
          </p:nvGrpSpPr>
          <p:grpSpPr>
            <a:xfrm>
              <a:off x="346228" y="1101807"/>
              <a:ext cx="2990610" cy="379475"/>
              <a:chOff x="4483301" y="2997253"/>
              <a:chExt cx="6450794" cy="863492"/>
            </a:xfrm>
          </p:grpSpPr>
          <p:pic>
            <p:nvPicPr>
              <p:cNvPr id="3131" name="Shape 31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83301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2" name="Shape 3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7708698" y="2997253"/>
                <a:ext cx="3225397" cy="863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33" name="Shape 3133"/>
          <p:cNvSpPr/>
          <p:nvPr/>
        </p:nvSpPr>
        <p:spPr>
          <a:xfrm>
            <a:off x="864888" y="1273671"/>
            <a:ext cx="1996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벌목  1 / 5</a:t>
            </a:r>
          </a:p>
        </p:txBody>
      </p:sp>
      <p:sp>
        <p:nvSpPr>
          <p:cNvPr id="3134" name="Shape 3134"/>
          <p:cNvSpPr/>
          <p:nvPr/>
        </p:nvSpPr>
        <p:spPr>
          <a:xfrm>
            <a:off x="386433" y="1647019"/>
            <a:ext cx="2916614" cy="28805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5" name="Shape 3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733" y="1677831"/>
            <a:ext cx="703059" cy="7030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Shape 3136"/>
          <p:cNvSpPr/>
          <p:nvPr/>
        </p:nvSpPr>
        <p:spPr>
          <a:xfrm>
            <a:off x="1187295" y="1855601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생산량이 증가합니다.</a:t>
            </a:r>
          </a:p>
        </p:txBody>
      </p:sp>
      <p:pic>
        <p:nvPicPr>
          <p:cNvPr id="3137" name="Shape 3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27" y="1730530"/>
            <a:ext cx="613685" cy="6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Shape 3138"/>
          <p:cNvSpPr/>
          <p:nvPr/>
        </p:nvSpPr>
        <p:spPr>
          <a:xfrm>
            <a:off x="390755" y="2401368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9" name="Shape 3139"/>
          <p:cNvCxnSpPr/>
          <p:nvPr/>
        </p:nvCxnSpPr>
        <p:spPr>
          <a:xfrm>
            <a:off x="386433" y="2401368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40" name="Shape 3140"/>
          <p:cNvSpPr/>
          <p:nvPr/>
        </p:nvSpPr>
        <p:spPr>
          <a:xfrm>
            <a:off x="390755" y="3347519"/>
            <a:ext cx="2912293" cy="2475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1" name="Shape 3141"/>
          <p:cNvCxnSpPr/>
          <p:nvPr/>
        </p:nvCxnSpPr>
        <p:spPr>
          <a:xfrm>
            <a:off x="386433" y="3347519"/>
            <a:ext cx="291661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42" name="Shape 3142"/>
          <p:cNvSpPr/>
          <p:nvPr/>
        </p:nvSpPr>
        <p:spPr>
          <a:xfrm>
            <a:off x="846278" y="2375517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 과</a:t>
            </a:r>
          </a:p>
        </p:txBody>
      </p:sp>
      <p:sp>
        <p:nvSpPr>
          <p:cNvPr id="3143" name="Shape 3143"/>
          <p:cNvSpPr/>
          <p:nvPr/>
        </p:nvSpPr>
        <p:spPr>
          <a:xfrm>
            <a:off x="846278" y="3296076"/>
            <a:ext cx="1996923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 건</a:t>
            </a:r>
          </a:p>
        </p:txBody>
      </p:sp>
      <p:sp>
        <p:nvSpPr>
          <p:cNvPr id="3144" name="Shape 3144"/>
          <p:cNvSpPr/>
          <p:nvPr/>
        </p:nvSpPr>
        <p:spPr>
          <a:xfrm>
            <a:off x="845467" y="2611234"/>
            <a:ext cx="1996923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목재 생산량 증가</a:t>
            </a:r>
          </a:p>
        </p:txBody>
      </p:sp>
      <p:sp>
        <p:nvSpPr>
          <p:cNvPr id="3145" name="Shape 3145"/>
          <p:cNvSpPr/>
          <p:nvPr/>
        </p:nvSpPr>
        <p:spPr>
          <a:xfrm>
            <a:off x="1404267" y="2820784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: 1 % </a:t>
            </a:r>
          </a:p>
        </p:txBody>
      </p:sp>
      <p:sp>
        <p:nvSpPr>
          <p:cNvPr id="3146" name="Shape 3146"/>
          <p:cNvSpPr/>
          <p:nvPr/>
        </p:nvSpPr>
        <p:spPr>
          <a:xfrm>
            <a:off x="1404267" y="2996891"/>
            <a:ext cx="10038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: 2 %</a:t>
            </a:r>
          </a:p>
        </p:txBody>
      </p:sp>
      <p:sp>
        <p:nvSpPr>
          <p:cNvPr id="3147" name="Shape 3147"/>
          <p:cNvSpPr/>
          <p:nvPr/>
        </p:nvSpPr>
        <p:spPr>
          <a:xfrm>
            <a:off x="418181" y="3635919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Shape 3148"/>
          <p:cNvSpPr/>
          <p:nvPr/>
        </p:nvSpPr>
        <p:spPr>
          <a:xfrm>
            <a:off x="418181" y="392790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Shape 3149"/>
          <p:cNvSpPr/>
          <p:nvPr/>
        </p:nvSpPr>
        <p:spPr>
          <a:xfrm>
            <a:off x="418181" y="4221137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Shape 3150"/>
          <p:cNvSpPr/>
          <p:nvPr/>
        </p:nvSpPr>
        <p:spPr>
          <a:xfrm>
            <a:off x="386433" y="4572967"/>
            <a:ext cx="2912293" cy="247557"/>
          </a:xfrm>
          <a:prstGeom prst="rect">
            <a:avLst/>
          </a:prstGeom>
          <a:solidFill>
            <a:srgbClr val="58181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1" name="Shape 3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8625" y="4567776"/>
            <a:ext cx="243224" cy="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2" name="Shape 3152"/>
          <p:cNvSpPr/>
          <p:nvPr/>
        </p:nvSpPr>
        <p:spPr>
          <a:xfrm>
            <a:off x="1505145" y="4512789"/>
            <a:ext cx="652875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: 12</a:t>
            </a:r>
          </a:p>
        </p:txBody>
      </p:sp>
      <p:pic>
        <p:nvPicPr>
          <p:cNvPr id="3153" name="Shape 3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968" y="3635919"/>
            <a:ext cx="371848" cy="2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Shape 31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218" y="4236435"/>
            <a:ext cx="240781" cy="20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Shape 3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164" y="3894028"/>
            <a:ext cx="281689" cy="281689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Shape 3156"/>
          <p:cNvSpPr/>
          <p:nvPr/>
        </p:nvSpPr>
        <p:spPr>
          <a:xfrm>
            <a:off x="819715" y="3617437"/>
            <a:ext cx="19900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{건물 이름}</a:t>
            </a:r>
          </a:p>
        </p:txBody>
      </p:sp>
      <p:sp>
        <p:nvSpPr>
          <p:cNvPr id="3157" name="Shape 3157"/>
          <p:cNvSpPr/>
          <p:nvPr/>
        </p:nvSpPr>
        <p:spPr>
          <a:xfrm>
            <a:off x="820851" y="3892407"/>
            <a:ext cx="18822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 {레벨} {과학기술 이름} 00:00:00</a:t>
            </a:r>
          </a:p>
        </p:txBody>
      </p:sp>
      <p:sp>
        <p:nvSpPr>
          <p:cNvPr id="3158" name="Shape 3158"/>
          <p:cNvSpPr/>
          <p:nvPr/>
        </p:nvSpPr>
        <p:spPr>
          <a:xfrm>
            <a:off x="830376" y="4197207"/>
            <a:ext cx="182934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{현재 보유 수치}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{자원 조건 수치}</a:t>
            </a:r>
          </a:p>
        </p:txBody>
      </p:sp>
      <p:pic>
        <p:nvPicPr>
          <p:cNvPr id="3159" name="Shape 31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8512" y="4882151"/>
            <a:ext cx="1349690" cy="41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0" name="Shape 31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0520" y="5065089"/>
            <a:ext cx="216989" cy="21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1" name="Shape 31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508" y="4923873"/>
            <a:ext cx="308511" cy="308511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Shape 3162"/>
          <p:cNvSpPr/>
          <p:nvPr/>
        </p:nvSpPr>
        <p:spPr>
          <a:xfrm>
            <a:off x="650393" y="4860392"/>
            <a:ext cx="92448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</p:txBody>
      </p:sp>
      <p:sp>
        <p:nvSpPr>
          <p:cNvPr id="3163" name="Shape 3163"/>
          <p:cNvSpPr/>
          <p:nvPr/>
        </p:nvSpPr>
        <p:spPr>
          <a:xfrm>
            <a:off x="726595" y="5021260"/>
            <a:ext cx="924486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pic>
        <p:nvPicPr>
          <p:cNvPr id="3164" name="Shape 31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02192" y="4891573"/>
            <a:ext cx="1349690" cy="4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Shape 3165"/>
          <p:cNvSpPr/>
          <p:nvPr/>
        </p:nvSpPr>
        <p:spPr>
          <a:xfrm>
            <a:off x="2097140" y="4937551"/>
            <a:ext cx="924486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연구하기</a:t>
            </a:r>
          </a:p>
        </p:txBody>
      </p:sp>
      <p:grpSp>
        <p:nvGrpSpPr>
          <p:cNvPr id="3166" name="Shape 3166"/>
          <p:cNvGrpSpPr/>
          <p:nvPr/>
        </p:nvGrpSpPr>
        <p:grpSpPr>
          <a:xfrm>
            <a:off x="2788310" y="4257144"/>
            <a:ext cx="423467" cy="195081"/>
            <a:chOff x="5019871" y="3197525"/>
            <a:chExt cx="1050598" cy="483984"/>
          </a:xfrm>
        </p:grpSpPr>
        <p:pic>
          <p:nvPicPr>
            <p:cNvPr id="3167" name="Shape 316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9871" y="3197525"/>
              <a:ext cx="1050598" cy="48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8" name="Shape 31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5333923" y="3248275"/>
              <a:ext cx="447301" cy="3834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9" name="Shape 3169"/>
          <p:cNvSpPr/>
          <p:nvPr/>
        </p:nvSpPr>
        <p:spPr>
          <a:xfrm>
            <a:off x="4100571" y="688670"/>
            <a:ext cx="74191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과학기술을 연구하기 위한 조건 아이템이 부족한 경우, 조건 진행 버튼 대신 “X” 표시를 해줍니다.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라이브 업데이트를 통해 아이템이 추가되었을 때, 유저가 구매할 수 있는 경우</a:t>
            </a:r>
            <a:b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화면으로 이동할 예정입니다.</a:t>
            </a:r>
            <a:b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현재는 정해진 사항이 없으므로 “X” 표시를 해주는 것으로 결정했습니다.</a:t>
            </a:r>
          </a:p>
        </p:txBody>
      </p:sp>
      <p:pic>
        <p:nvPicPr>
          <p:cNvPr id="3170" name="Shape 31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91830" y="3627089"/>
            <a:ext cx="243078" cy="24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Shape 31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83065" y="3916141"/>
            <a:ext cx="243078" cy="24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Shape 3172"/>
          <p:cNvSpPr/>
          <p:nvPr/>
        </p:nvSpPr>
        <p:spPr>
          <a:xfrm>
            <a:off x="4363807" y="2291841"/>
            <a:ext cx="2851088" cy="2475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Shape 3173"/>
          <p:cNvSpPr/>
          <p:nvPr/>
        </p:nvSpPr>
        <p:spPr>
          <a:xfrm>
            <a:off x="4529414" y="2264728"/>
            <a:ext cx="2519565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{아이템 이름} 보유 개수</a:t>
            </a: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/ 필요 개수</a:t>
            </a:r>
          </a:p>
        </p:txBody>
      </p:sp>
      <p:pic>
        <p:nvPicPr>
          <p:cNvPr id="3174" name="Shape 317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888427" y="2279905"/>
            <a:ext cx="305381" cy="30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Shape 317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37726" y="2296817"/>
            <a:ext cx="240232" cy="22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cxnSp>
        <p:nvCxnSpPr>
          <p:cNvPr id="123" name="Shape 123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4" name="Shape 124"/>
          <p:cNvSpPr txBox="1"/>
          <p:nvPr/>
        </p:nvSpPr>
        <p:spPr>
          <a:xfrm>
            <a:off x="272706" y="594797"/>
            <a:ext cx="11919294" cy="614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연구는 연구 가능 상태의 과학 기술에만 사용할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레벨이 최대 레벨일 때에는 사용할 수 없습니다.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연구는 동시에 하나만 진행되며, 아카데미 건물이 업그레이드 중일 때에는 사용할 수 없습니다.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시간이 끝나고 연구 완료가 되면 유저 액션 없이 과학 기술의 레벨이 상승되고 효과가 적용됩니다.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 사용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진행 중일 때, 가속 아이템을 사용할 수 있습니다. 하나의 연구에 여러 개의 가속 아이템을 사용할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시간은 가속 아이템, 연구 가속 아이템으로 연구 진행 시간을 가속시킬 수 있습니다. 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시간은 무료 시간에 해당되지 않습니다.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지원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진행 중, 연맹에 도움을 요청하여 연맹 지원을 받을 수 있습니다. 연맹 지원을 받은 수에 비례하여 연구 시간이 감소합니다.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3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/>
        </p:nvSpPr>
        <p:spPr>
          <a:xfrm>
            <a:off x="272706" y="594797"/>
            <a:ext cx="11919294" cy="6143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진행 중일 때, 남은 연구 진행 시간에 비례한 크라운을 소모하는 것으로 연구를 즉시 가속할 수 있습니다.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가속된 과학 기술은 레벨이 상승합니다.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연구 시작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시작하기 전, 부족한 자원에 상응하는 크라운을 소모하는 것으로 연구를 즉시 진행 시킬 수 있습니다.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시작하기 전, 연구 완료까지 걸리는 시간과 부족한 자원에 상응하는 크라운을 소모하여 연구를 즉시 완료합니다.</a:t>
            </a:r>
            <a:b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완료된 과학 기술은 레벨이 상승합니다.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완료는 최대 레벨에 도달한 과학 기술에는 사용할 수 없습니다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 취소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진행 중일 때, 아카데미 세부 정보 화면에서 진행 중인 연구를 취소할 수 있습니다.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연구가 완료되어 레벨이 상승한 과학기술에 대해서는 사용될 수 없습니다.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취소하는 경우, 연구에 사용된 자원 50%를 돌려 받습니다. 하지만 연구에 소모된 가속 아이템, 연구 가속 아이템은 돌려받지 않습니다.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272706" y="523783"/>
            <a:ext cx="243498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8" name="Shape 138"/>
          <p:cNvSpPr txBox="1"/>
          <p:nvPr/>
        </p:nvSpPr>
        <p:spPr>
          <a:xfrm>
            <a:off x="272706" y="594797"/>
            <a:ext cx="4121740" cy="511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사항</a:t>
            </a:r>
          </a:p>
        </p:txBody>
      </p:sp>
      <p:graphicFrame>
        <p:nvGraphicFramePr>
          <p:cNvPr id="139" name="Shape 139"/>
          <p:cNvGraphicFramePr/>
          <p:nvPr/>
        </p:nvGraphicFramePr>
        <p:xfrm>
          <a:off x="556737" y="998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2923300"/>
                <a:gridCol w="1171850"/>
                <a:gridCol w="1171850"/>
              </a:tblGrid>
              <a:tr h="196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분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U.I 노출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레벨당 증가 전투력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현재 레벨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업그레이드 조건 상태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레벨별 업그레이드 조건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카테고리 별 과학기술 효과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효과 적용 중인 과학 기술 정보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과학 기술 연구 가능 상태 조건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아카데미 과학 기술 연구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과학 기술 별 연구 진행 시간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업그레이드, 연구 취소 시 되돌려 받는 자원 수치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Shape 140"/>
          <p:cNvGraphicFramePr/>
          <p:nvPr/>
        </p:nvGraphicFramePr>
        <p:xfrm>
          <a:off x="556735" y="4302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{8413E6CA-09AA-45E6-8EBD-36C706602695}</a:tableStyleId>
              </a:tblPr>
              <a:tblGrid>
                <a:gridCol w="2887800"/>
                <a:gridCol w="8398275"/>
              </a:tblGrid>
              <a:tr h="236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  요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 여부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</a:tr>
              <a:tr h="2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레벨 별 전투력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건물 데이터 테이블 참고 : </a:t>
                      </a:r>
                      <a:r>
                        <a:rPr b="0" i="0" lang="en-US" sz="10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https://docs.google.com/spreadsheets/d/1reds3qKLX_VAIl93IEC2Z6Psk1Uc3HUmUP-ZoLAgGhg/edit#gid=35762540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</a:tr>
              <a:tr h="2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아카데미 카테고리 별 과학 기술 정보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Technology </a:t>
                      </a:r>
                      <a:r>
                        <a:rPr b="0" i="0" lang="en-US" sz="10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: https://docs.google.com/spreadsheets/d/11zKcUVFcG88rSzegcNtn4taoaTdwtH_1y-vJ-xk9zA4/edit#gid=2065366463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2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과학 기술 별 요구 자원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미작성 : 과학 기술 연구 정보 테이블에 함께 추가될 예정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2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업그레이드, 연구 취소 시 되돌려 받는 자원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Const 참고 – </a:t>
                      </a:r>
                      <a:r>
                        <a:rPr b="0" i="0" lang="en-US" sz="1000" u="sng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/>
                        </a:rPr>
                        <a:t>InTownCancelActionPartialRefundRate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1" name="Shape 141"/>
          <p:cNvSpPr txBox="1"/>
          <p:nvPr/>
        </p:nvSpPr>
        <p:spPr>
          <a:xfrm>
            <a:off x="272706" y="3790812"/>
            <a:ext cx="4121740" cy="511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 참고 사항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56735" y="5482642"/>
            <a:ext cx="6042026" cy="511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레벨 별 전투력은 데이터 테이블에서 레벨 별 전투력에 대한 데이터만 사용합니다.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 기본 아이콘 설명 1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272706" y="523783"/>
            <a:ext cx="402399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1106250"/>
            <a:ext cx="2114844" cy="2191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387550" y="1106250"/>
            <a:ext cx="9804448" cy="2191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타운화면에서 아카데미를 클릭했을 때, 나오는 정보입니다.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 메뉴로 세부정보, 업그레이드, 연구를 갖습니다.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72707" y="725991"/>
            <a:ext cx="4229689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내, 아카데미 클릭 시.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72706" y="3559692"/>
            <a:ext cx="4229689" cy="380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중인 아카데미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6" y="3939953"/>
            <a:ext cx="2114844" cy="2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2387550" y="3939953"/>
            <a:ext cx="9804448" cy="1713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중에 나오는 정보입니다.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 메뉴로 세부정보, 즉시 완료, 건설 가속을 갖습니다.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세부정보에서 업그레이드를 취소할 수 있으며, 최소하게 되면 소모된 자원을 일정량 돌려받습니다.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돌려 받는 수치는 데이터 테이블에 명시된 수치를 기준으로 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소모된 가속 아이템은 돌려받지 않습니다.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